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72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F5FF"/>
    <a:srgbClr val="C5E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Estilo claro 3 - Acento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Estilo temático 2 - Énfasis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8" autoAdjust="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CBC2F3-53CA-4A25-B16E-6D32234D2915}" type="datetimeFigureOut">
              <a:rPr lang="es-CO" smtClean="0"/>
              <a:t>12/05/2016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1DC94-2496-45AD-A546-DE66AE32A78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6685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2050" name="Picture 2" descr="C:\Users\disenadorccec\Desktop\Plantilla_Presentacion\Plantilla_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7585"/>
            <a:ext cx="9141909" cy="86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CO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FA597-26AD-4B9F-AB20-C509DDEC943D}" type="datetimeFigureOut">
              <a:rPr lang="es-CO" smtClean="0"/>
              <a:pPr/>
              <a:t>12/05/2016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F9BAB-9608-447A-99E9-A2E9CE367461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g"/><Relationship Id="rId7" Type="http://schemas.openxmlformats.org/officeDocument/2006/relationships/image" Target="../media/image18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isenadorccec\Desktop\Plantilla_Presentacion\Plantilla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9913"/>
            <a:ext cx="9144000" cy="81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289290" y="4716583"/>
            <a:ext cx="38547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CO" b="1" dirty="0" smtClean="0"/>
              <a:t>Pontificia Universidad Javeriana</a:t>
            </a:r>
          </a:p>
          <a:p>
            <a:pPr algn="r"/>
            <a:r>
              <a:rPr lang="es-CO" b="1" dirty="0" smtClean="0"/>
              <a:t>Secretaría de Cultura y Turismo de Cali</a:t>
            </a:r>
          </a:p>
          <a:p>
            <a:pPr algn="r"/>
            <a:r>
              <a:rPr lang="es-CO" b="1" dirty="0" smtClean="0"/>
              <a:t>2016</a:t>
            </a:r>
            <a:endParaRPr lang="es-CO" b="1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062"/>
          <a:stretch/>
        </p:blipFill>
        <p:spPr>
          <a:xfrm>
            <a:off x="405539" y="1039501"/>
            <a:ext cx="1874263" cy="1309380"/>
          </a:xfrm>
          <a:prstGeom prst="rect">
            <a:avLst/>
          </a:prstGeom>
        </p:spPr>
      </p:pic>
      <p:pic>
        <p:nvPicPr>
          <p:cNvPr id="1026" name="Picture 2" descr="C:\Users\dhlopez\Documents\COMUNICACIONES - CONECTADOS\POSTS ESTIMULOS\POST_Artes_tradicionales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39"/>
          <a:stretch/>
        </p:blipFill>
        <p:spPr bwMode="auto">
          <a:xfrm>
            <a:off x="2493771" y="1039502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hlopez\Documents\COMUNICACIONES - CONECTADOS\POSTS ESTIMULOS\POST_Cultura_ciudadana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18"/>
          <a:stretch/>
        </p:blipFill>
        <p:spPr bwMode="auto">
          <a:xfrm>
            <a:off x="4582003" y="1039502"/>
            <a:ext cx="1874262" cy="130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hlopez\Documents\COMUNICACIONES - CONECTADOS\POSTS ESTIMULOS\POST_Emprendimiento_cultural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46"/>
          <a:stretch/>
        </p:blipFill>
        <p:spPr bwMode="auto">
          <a:xfrm>
            <a:off x="6670235" y="1039502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hlopez\Documents\COMUNICACIONES - CONECTADOS\POSTS ESTIMULOS\POST_Eventos_festivales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03"/>
          <a:stretch/>
        </p:blipFill>
        <p:spPr bwMode="auto">
          <a:xfrm>
            <a:off x="387604" y="2839747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hlopez\Documents\COMUNICACIONES - CONECTADOS\POSTS ESTIMULOS\POST_Formacion_artistica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65"/>
          <a:stretch/>
        </p:blipFill>
        <p:spPr bwMode="auto">
          <a:xfrm>
            <a:off x="2493771" y="2839747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hlopez\Documents\COMUNICACIONES - CONECTADOS\POSTS ESTIMULOS\POST_Periodismo_cultural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11"/>
          <a:stretch/>
        </p:blipFill>
        <p:spPr bwMode="auto">
          <a:xfrm>
            <a:off x="4582003" y="2839747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hlopez\Documents\COMUNICACIONES - CONECTADOS\POSTS ESTIMULOS\POST_Poblaciones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762"/>
          <a:stretch/>
        </p:blipFill>
        <p:spPr bwMode="auto">
          <a:xfrm>
            <a:off x="6670235" y="2839747"/>
            <a:ext cx="1874262" cy="130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85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Contenido de la sesión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dirty="0" smtClean="0"/>
              <a:t>Presentación taller y equipo</a:t>
            </a:r>
          </a:p>
          <a:p>
            <a:r>
              <a:rPr lang="es-CO" dirty="0" smtClean="0"/>
              <a:t>Análisis de la convocatoria</a:t>
            </a:r>
          </a:p>
          <a:p>
            <a:r>
              <a:rPr lang="es-CO" dirty="0" smtClean="0"/>
              <a:t>Guías para formulación del proyecto</a:t>
            </a:r>
          </a:p>
          <a:p>
            <a:r>
              <a:rPr lang="es-CO" dirty="0" smtClean="0"/>
              <a:t>Atención de inquietudes en grupos</a:t>
            </a:r>
          </a:p>
          <a:p>
            <a:r>
              <a:rPr lang="es-CO" dirty="0" smtClean="0"/>
              <a:t>Cierre</a:t>
            </a:r>
            <a:endParaRPr lang="es-CO" dirty="0"/>
          </a:p>
        </p:txBody>
      </p:sp>
      <p:pic>
        <p:nvPicPr>
          <p:cNvPr id="4" name="Picture 2" descr="C:\Users\disenadorccec\Desktop\Plantilla_Presentacion\Plantilla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9913"/>
            <a:ext cx="9144000" cy="81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2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¿Qué es un proyecto?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4032448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CO" sz="1800" dirty="0" smtClean="0">
                <a:solidFill>
                  <a:schemeClr val="tx2">
                    <a:lumMod val="75000"/>
                  </a:schemeClr>
                </a:solidFill>
              </a:rPr>
              <a:t>Actividades temporales que buscan un propósito (objetivo) y cuentan con recursos limitados (presupuesto, cronograma, personal, tiempo, medio ambiente, etc.).</a:t>
            </a:r>
            <a:endParaRPr lang="es-CO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060848"/>
            <a:ext cx="2000250" cy="215265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1331640" y="620688"/>
            <a:ext cx="626469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Ciclo de vida de un proyecto</a:t>
            </a:r>
            <a:endParaRPr lang="es-CO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00" y="1752252"/>
            <a:ext cx="7337216" cy="362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52225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1. CONCEPTUALIZACIÓN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4032448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dirty="0"/>
              <a:t>Conceptualizar </a:t>
            </a:r>
            <a:r>
              <a:rPr lang="es-ES" sz="1800" dirty="0" smtClean="0"/>
              <a:t>es encontrar </a:t>
            </a:r>
            <a:r>
              <a:rPr lang="es-ES" sz="1800" dirty="0"/>
              <a:t>la idea fuerza, la idea que concibe </a:t>
            </a:r>
            <a:r>
              <a:rPr lang="es-ES" sz="1800" dirty="0" smtClean="0"/>
              <a:t>todo, </a:t>
            </a:r>
            <a:r>
              <a:rPr lang="es-ES" sz="1800" dirty="0"/>
              <a:t>o sea es el inicio de todo proyecto cultural</a:t>
            </a:r>
            <a:r>
              <a:rPr lang="es-ES" sz="1800" dirty="0" smtClean="0"/>
              <a:t>.</a:t>
            </a:r>
          </a:p>
          <a:p>
            <a:pPr marL="68580" algn="just"/>
            <a:endParaRPr lang="es-ES" sz="1800" dirty="0"/>
          </a:p>
          <a:p>
            <a:pPr marL="68580" algn="just"/>
            <a:endParaRPr lang="es-ES" sz="1800" dirty="0"/>
          </a:p>
        </p:txBody>
      </p:sp>
      <p:sp>
        <p:nvSpPr>
          <p:cNvPr id="4" name="3 Rectángulo redondeado"/>
          <p:cNvSpPr/>
          <p:nvPr/>
        </p:nvSpPr>
        <p:spPr>
          <a:xfrm>
            <a:off x="6084168" y="1448780"/>
            <a:ext cx="2664296" cy="3708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¿QUÉ?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¿POR QUÉ?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¿DÓNDE?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¿QUIÉNES?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¿CÓMO?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11207334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611560" y="428580"/>
            <a:ext cx="2801731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¿QUÉ?</a:t>
            </a:r>
            <a:endParaRPr lang="es-CO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3226319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endParaRPr lang="es-ES" sz="1800" dirty="0" smtClean="0"/>
          </a:p>
          <a:p>
            <a:pPr marL="68580" algn="just"/>
            <a:endParaRPr lang="es-ES" sz="1800" dirty="0"/>
          </a:p>
          <a:p>
            <a:pPr marL="68580" algn="just"/>
            <a:endParaRPr lang="es-ES" sz="1800" dirty="0"/>
          </a:p>
        </p:txBody>
      </p:sp>
      <p:pic>
        <p:nvPicPr>
          <p:cNvPr id="6" name="Marcador de conteni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35917"/>
            <a:ext cx="1870695" cy="1879047"/>
          </a:xfrm>
          <a:prstGeom prst="rect">
            <a:avLst/>
          </a:prstGeom>
        </p:spPr>
      </p:pic>
      <p:pic>
        <p:nvPicPr>
          <p:cNvPr id="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281" y="238928"/>
            <a:ext cx="2150330" cy="1841220"/>
          </a:xfrm>
          <a:prstGeom prst="rect">
            <a:avLst/>
          </a:prstGeom>
        </p:spPr>
      </p:pic>
      <p:pic>
        <p:nvPicPr>
          <p:cNvPr id="8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64" y="3515443"/>
            <a:ext cx="1792550" cy="1986112"/>
          </a:xfrm>
          <a:prstGeom prst="rect">
            <a:avLst/>
          </a:prstGeom>
        </p:spPr>
      </p:pic>
      <p:pic>
        <p:nvPicPr>
          <p:cNvPr id="9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666" y="1808819"/>
            <a:ext cx="1905000" cy="1905000"/>
          </a:xfrm>
          <a:prstGeom prst="rect">
            <a:avLst/>
          </a:prstGeom>
        </p:spPr>
      </p:pic>
      <p:pic>
        <p:nvPicPr>
          <p:cNvPr id="10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48" y="3914964"/>
            <a:ext cx="1584946" cy="161983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618" y="3964551"/>
            <a:ext cx="1966363" cy="173777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389" y="548680"/>
            <a:ext cx="1679447" cy="208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823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¿PARA QUÉ?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2938287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Cuáles son mis objetivos?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Qué persigo?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Qué busco?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A dónde quiero llegar?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Qué me motiva?</a:t>
            </a:r>
          </a:p>
          <a:p>
            <a:pPr marL="68580" algn="just"/>
            <a:endParaRPr lang="es-ES" sz="1800" b="1" dirty="0"/>
          </a:p>
          <a:p>
            <a:pPr marL="68580" algn="just"/>
            <a:endParaRPr lang="es-ES" sz="1800" b="1" dirty="0"/>
          </a:p>
        </p:txBody>
      </p:sp>
      <p:pic>
        <p:nvPicPr>
          <p:cNvPr id="5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16832"/>
            <a:ext cx="4098902" cy="27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802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¿DÓNDE?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2938287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Ubicación.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Territorio.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Comuna o comunas.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Barrio / vereda / corregimiento.</a:t>
            </a:r>
          </a:p>
          <a:p>
            <a:pPr marL="411480" indent="-342900" algn="just">
              <a:buFont typeface="+mj-lt"/>
              <a:buAutoNum type="arabicPeriod"/>
            </a:pPr>
            <a:r>
              <a:rPr lang="es-ES" sz="1800" b="1" dirty="0" smtClean="0"/>
              <a:t>Locación.</a:t>
            </a:r>
          </a:p>
          <a:p>
            <a:pPr marL="68580" algn="just"/>
            <a:endParaRPr lang="es-ES" sz="1800" b="1" dirty="0"/>
          </a:p>
          <a:p>
            <a:pPr marL="68580" algn="just"/>
            <a:endParaRPr lang="es-ES" sz="1800" b="1" dirty="0"/>
          </a:p>
        </p:txBody>
      </p:sp>
      <p:pic>
        <p:nvPicPr>
          <p:cNvPr id="6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556792"/>
            <a:ext cx="4106209" cy="303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959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¿CON QUIENES?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Marcador de conteni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84784"/>
            <a:ext cx="4273980" cy="435133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032759" y="1384999"/>
            <a:ext cx="2246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Beneficiarios directos </a:t>
            </a:r>
            <a:endParaRPr lang="es-CO" dirty="0"/>
          </a:p>
        </p:txBody>
      </p:sp>
      <p:sp>
        <p:nvSpPr>
          <p:cNvPr id="3" name="2 CuadroTexto"/>
          <p:cNvSpPr txBox="1"/>
          <p:nvPr/>
        </p:nvSpPr>
        <p:spPr>
          <a:xfrm>
            <a:off x="323528" y="2812840"/>
            <a:ext cx="2368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Beneficiarios indirectos</a:t>
            </a:r>
            <a:endParaRPr lang="es-CO" dirty="0"/>
          </a:p>
        </p:txBody>
      </p:sp>
      <p:sp>
        <p:nvSpPr>
          <p:cNvPr id="4" name="3 CuadroTexto"/>
          <p:cNvSpPr txBox="1"/>
          <p:nvPr/>
        </p:nvSpPr>
        <p:spPr>
          <a:xfrm>
            <a:off x="6137972" y="4378944"/>
            <a:ext cx="1843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Grupo de trabajo </a:t>
            </a:r>
            <a:endParaRPr lang="es-CO" dirty="0"/>
          </a:p>
        </p:txBody>
      </p:sp>
      <p:sp>
        <p:nvSpPr>
          <p:cNvPr id="7" name="6 CuadroTexto"/>
          <p:cNvSpPr txBox="1"/>
          <p:nvPr/>
        </p:nvSpPr>
        <p:spPr>
          <a:xfrm>
            <a:off x="1872194" y="1525434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Aliados</a:t>
            </a:r>
            <a:endParaRPr lang="es-CO" dirty="0"/>
          </a:p>
        </p:txBody>
      </p:sp>
      <p:sp>
        <p:nvSpPr>
          <p:cNvPr id="8" name="7 CuadroTexto"/>
          <p:cNvSpPr txBox="1"/>
          <p:nvPr/>
        </p:nvSpPr>
        <p:spPr>
          <a:xfrm>
            <a:off x="6270635" y="2628174"/>
            <a:ext cx="1326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Interesados</a:t>
            </a:r>
            <a:endParaRPr lang="es-CO" dirty="0"/>
          </a:p>
        </p:txBody>
      </p:sp>
      <p:sp>
        <p:nvSpPr>
          <p:cNvPr id="9" name="8 CuadroTexto"/>
          <p:cNvSpPr txBox="1"/>
          <p:nvPr/>
        </p:nvSpPr>
        <p:spPr>
          <a:xfrm>
            <a:off x="971600" y="4378944"/>
            <a:ext cx="1359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Proveedores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205086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  <p:bldP spid="3" grpId="0"/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¿CÓMO?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6084168" y="1448780"/>
            <a:ext cx="2664296" cy="3708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¿Etapas?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¿Fases? </a:t>
            </a:r>
          </a:p>
          <a:p>
            <a:pPr algn="ctr"/>
            <a:endParaRPr lang="es-CO" b="1" dirty="0" smtClean="0"/>
          </a:p>
          <a:p>
            <a:pPr algn="ctr"/>
            <a:r>
              <a:rPr lang="es-CO" b="1" dirty="0" smtClean="0"/>
              <a:t>¿Pasos ?</a:t>
            </a:r>
          </a:p>
          <a:p>
            <a:pPr algn="ctr"/>
            <a:endParaRPr lang="es-CO" b="1" dirty="0"/>
          </a:p>
          <a:p>
            <a:pPr algn="ctr"/>
            <a:r>
              <a:rPr lang="es-CO" b="1" dirty="0" smtClean="0"/>
              <a:t>Metodología</a:t>
            </a:r>
            <a:endParaRPr lang="es-CO" b="1" dirty="0"/>
          </a:p>
        </p:txBody>
      </p:sp>
      <p:pic>
        <p:nvPicPr>
          <p:cNvPr id="5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952" y="1307560"/>
            <a:ext cx="314263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2163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5388"/>
            <a:ext cx="5029945" cy="3603812"/>
          </a:xfrm>
          <a:prstGeom prst="rect">
            <a:avLst/>
          </a:prstGeom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RESUMEN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3923928" y="2132856"/>
            <a:ext cx="5220072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sz="1800" b="1" dirty="0" smtClean="0"/>
              <a:t>¿QUÉ?		Objetivo general</a:t>
            </a:r>
            <a:endParaRPr lang="es-CO" sz="1800" b="1" dirty="0"/>
          </a:p>
          <a:p>
            <a:pPr algn="l"/>
            <a:endParaRPr lang="es-CO" sz="1800" b="1" dirty="0"/>
          </a:p>
          <a:p>
            <a:pPr algn="l"/>
            <a:r>
              <a:rPr lang="es-CO" sz="1800" b="1" dirty="0"/>
              <a:t>¿</a:t>
            </a:r>
            <a:r>
              <a:rPr lang="es-CO" sz="1800" b="1" dirty="0" smtClean="0"/>
              <a:t>POR </a:t>
            </a:r>
            <a:r>
              <a:rPr lang="es-CO" sz="1800" b="1" dirty="0"/>
              <a:t>QUÉ</a:t>
            </a:r>
            <a:r>
              <a:rPr lang="es-CO" sz="1800" b="1" dirty="0" smtClean="0"/>
              <a:t>?	Objetivos específicos</a:t>
            </a:r>
            <a:endParaRPr lang="es-CO" sz="1800" b="1" dirty="0"/>
          </a:p>
          <a:p>
            <a:pPr algn="l"/>
            <a:endParaRPr lang="es-CO" sz="1800" b="1" dirty="0"/>
          </a:p>
          <a:p>
            <a:pPr algn="l"/>
            <a:r>
              <a:rPr lang="es-CO" sz="1800" b="1" dirty="0" smtClean="0"/>
              <a:t>¿DÓNDE?	Lugar(es), locación(es)</a:t>
            </a:r>
            <a:endParaRPr lang="es-CO" sz="1800" b="1" dirty="0"/>
          </a:p>
          <a:p>
            <a:pPr algn="l"/>
            <a:endParaRPr lang="es-CO" sz="1800" b="1" dirty="0"/>
          </a:p>
          <a:p>
            <a:pPr algn="just"/>
            <a:r>
              <a:rPr lang="es-CO" sz="1800" b="1" dirty="0" smtClean="0"/>
              <a:t>¿QUIÉNES?	Beneficiarios (directos,     			indirectos, aliados, grupo de 			trabajo, interesados, 			proveedores).</a:t>
            </a:r>
            <a:endParaRPr lang="es-CO" sz="1800" b="1" dirty="0"/>
          </a:p>
          <a:p>
            <a:pPr algn="l"/>
            <a:endParaRPr lang="es-CO" sz="1800" b="1" dirty="0"/>
          </a:p>
          <a:p>
            <a:pPr algn="l"/>
            <a:r>
              <a:rPr lang="es-CO" sz="1800" b="1" dirty="0" smtClean="0"/>
              <a:t>¿CÓMO?		Metodología </a:t>
            </a:r>
            <a:endParaRPr lang="es-CO" sz="1800" b="1" dirty="0"/>
          </a:p>
          <a:p>
            <a:pPr marL="68580" algn="l"/>
            <a:endParaRPr lang="es-ES" sz="1800" dirty="0"/>
          </a:p>
          <a:p>
            <a:pPr marL="68580" algn="l"/>
            <a:endParaRPr lang="es-ES" sz="1800" dirty="0"/>
          </a:p>
        </p:txBody>
      </p:sp>
    </p:spTree>
    <p:extLst>
      <p:ext uri="{BB962C8B-B14F-4D97-AF65-F5344CB8AC3E}">
        <p14:creationId xmlns:p14="http://schemas.microsoft.com/office/powerpoint/2010/main" val="19555094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. PLANEACIÓN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4032448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dirty="0" smtClean="0"/>
              <a:t>Se </a:t>
            </a:r>
            <a:r>
              <a:rPr lang="es-ES" sz="1800" dirty="0"/>
              <a:t>definen los planes de acción y se obtienen los documentos necesarios para poder poner en marcha el proyecto en la siguiente fase.</a:t>
            </a:r>
          </a:p>
          <a:p>
            <a:pPr marL="68580" algn="just"/>
            <a:endParaRPr lang="es-ES" sz="1800" dirty="0"/>
          </a:p>
        </p:txBody>
      </p:sp>
      <p:sp>
        <p:nvSpPr>
          <p:cNvPr id="4" name="3 Rectángulo redondeado"/>
          <p:cNvSpPr/>
          <p:nvPr/>
        </p:nvSpPr>
        <p:spPr>
          <a:xfrm>
            <a:off x="6084168" y="1448780"/>
            <a:ext cx="2664296" cy="3708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dirty="0"/>
              <a:t>Se exploran todos los aspectos referentes a los </a:t>
            </a:r>
            <a:r>
              <a:rPr lang="es-ES" dirty="0" smtClean="0"/>
              <a:t>objetivos, </a:t>
            </a:r>
            <a:r>
              <a:rPr lang="es-ES" dirty="0"/>
              <a:t>tiempos, costos, calidades y cantidades, comunicaciones, riesgos y procedimientos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880919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is.sevillano\Documents\lista de actividad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808820"/>
            <a:ext cx="4156159" cy="276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Lista de actividades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985641" y="1808820"/>
            <a:ext cx="4032448" cy="1476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b="1" dirty="0" smtClean="0"/>
              <a:t>Se revisa con respecto a la metodología (¿como?), que actividades vamos a desarrollar en cada etapa</a:t>
            </a:r>
            <a:endParaRPr lang="es-ES" sz="1800" b="1" dirty="0"/>
          </a:p>
          <a:p>
            <a:pPr marL="68580" algn="just"/>
            <a:endParaRPr lang="es-ES" sz="1800" b="1" dirty="0"/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985641" y="3573016"/>
            <a:ext cx="4032448" cy="1476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b="1" dirty="0" smtClean="0"/>
              <a:t>A cada actividad se le asigna un recurso (tiempo, $, personal, material, etc.)</a:t>
            </a:r>
            <a:endParaRPr lang="es-ES" sz="1800" b="1" dirty="0"/>
          </a:p>
          <a:p>
            <a:pPr marL="68580" algn="just"/>
            <a:endParaRPr lang="es-ES" sz="1800" b="1" dirty="0"/>
          </a:p>
        </p:txBody>
      </p:sp>
    </p:spTree>
    <p:extLst>
      <p:ext uri="{BB962C8B-B14F-4D97-AF65-F5344CB8AC3E}">
        <p14:creationId xmlns:p14="http://schemas.microsoft.com/office/powerpoint/2010/main" val="12105635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3" y="1124744"/>
            <a:ext cx="4479453" cy="3342361"/>
          </a:xfrm>
          <a:prstGeom prst="rect">
            <a:avLst/>
          </a:prstGeom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518457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RESUMEN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es-CO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539552" y="3573016"/>
            <a:ext cx="2808312" cy="1476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b="1" dirty="0" smtClean="0">
                <a:solidFill>
                  <a:srgbClr val="0070C0"/>
                </a:solidFill>
              </a:rPr>
              <a:t>Cronograma: </a:t>
            </a:r>
            <a:r>
              <a:rPr lang="es-ES" sz="1800" b="1" dirty="0" smtClean="0"/>
              <a:t>Lista de actividades y el tiempo necesario para ejecutar cada una.</a:t>
            </a:r>
            <a:endParaRPr lang="es-ES" sz="1800" b="1" dirty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6012160" y="3429000"/>
            <a:ext cx="2808312" cy="1476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" algn="just"/>
            <a:r>
              <a:rPr lang="es-ES" sz="1800" b="1" dirty="0" smtClean="0">
                <a:solidFill>
                  <a:srgbClr val="00B050"/>
                </a:solidFill>
              </a:rPr>
              <a:t>Presupuesto: </a:t>
            </a:r>
            <a:r>
              <a:rPr lang="es-ES" sz="1800" b="1" dirty="0" smtClean="0"/>
              <a:t>Lista de actividades y el valor de  para realizar  cada una.</a:t>
            </a:r>
            <a:endParaRPr lang="es-ES" sz="1800" b="1" dirty="0"/>
          </a:p>
          <a:p>
            <a:pPr marL="68580" algn="just"/>
            <a:endParaRPr lang="es-ES" sz="1800" b="1" dirty="0"/>
          </a:p>
        </p:txBody>
      </p:sp>
    </p:spTree>
    <p:extLst>
      <p:ext uri="{BB962C8B-B14F-4D97-AF65-F5344CB8AC3E}">
        <p14:creationId xmlns:p14="http://schemas.microsoft.com/office/powerpoint/2010/main" val="3566819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691276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PROPUESTA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es-CO" sz="3600" dirty="0">
                <a:solidFill>
                  <a:schemeClr val="tx2">
                    <a:lumMod val="75000"/>
                  </a:schemeClr>
                </a:solidFill>
              </a:rPr>
              <a:t>D</a:t>
            </a:r>
            <a:r>
              <a:rPr lang="es-CO" sz="3600" dirty="0" smtClean="0">
                <a:solidFill>
                  <a:schemeClr val="tx2">
                    <a:lumMod val="75000"/>
                  </a:schemeClr>
                </a:solidFill>
              </a:rPr>
              <a:t>iagrama de Gantt</a:t>
            </a:r>
            <a:endParaRPr lang="es-CO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759577"/>
              </p:ext>
            </p:extLst>
          </p:nvPr>
        </p:nvGraphicFramePr>
        <p:xfrm>
          <a:off x="395536" y="1340768"/>
          <a:ext cx="8352924" cy="4525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9169"/>
                <a:gridCol w="198266"/>
                <a:gridCol w="198266"/>
                <a:gridCol w="198266"/>
                <a:gridCol w="198266"/>
                <a:gridCol w="198266"/>
                <a:gridCol w="198266"/>
                <a:gridCol w="515490"/>
                <a:gridCol w="515490"/>
                <a:gridCol w="317225"/>
                <a:gridCol w="317225"/>
                <a:gridCol w="317225"/>
                <a:gridCol w="317225"/>
                <a:gridCol w="317225"/>
                <a:gridCol w="317225"/>
                <a:gridCol w="317225"/>
                <a:gridCol w="317225"/>
                <a:gridCol w="317225"/>
                <a:gridCol w="317225"/>
                <a:gridCol w="317225"/>
                <a:gridCol w="544568"/>
                <a:gridCol w="544568"/>
                <a:gridCol w="544568"/>
              </a:tblGrid>
              <a:tr h="174395">
                <a:tc gridSpan="2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DIAGRAMA  DE GANTT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82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JUNIO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JULIO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AGOSTO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SEPTIEMBRE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OCTUBRE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NOVIEMBRE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8269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ACTIVIDAD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SEMANA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8269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2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3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4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5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6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7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8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9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10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11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12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13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14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15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16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17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18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19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20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21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22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5065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Legalización estímulo obtenido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174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  <a:tr h="5065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Fecha máxima de entrega de informe final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>
                          <a:effectLst/>
                        </a:rPr>
                        <a:t> </a:t>
                      </a:r>
                      <a:endParaRPr lang="es-CO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</a:rPr>
                        <a:t> </a:t>
                      </a:r>
                      <a:endParaRPr lang="es-CO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754" marR="387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06741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/>
        </p:nvSpPr>
        <p:spPr>
          <a:xfrm>
            <a:off x="971600" y="620688"/>
            <a:ext cx="691276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O" b="1" dirty="0" smtClean="0">
                <a:solidFill>
                  <a:schemeClr val="tx2">
                    <a:lumMod val="75000"/>
                  </a:schemeClr>
                </a:solidFill>
              </a:rPr>
              <a:t>PROPUESTA</a:t>
            </a:r>
            <a:r>
              <a:rPr lang="es-CO" dirty="0" smtClean="0">
                <a:solidFill>
                  <a:schemeClr val="tx2">
                    <a:lumMod val="75000"/>
                  </a:schemeClr>
                </a:solidFill>
              </a:rPr>
              <a:t>:  Presupuesto</a:t>
            </a:r>
            <a:r>
              <a:rPr lang="es-CO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es-CO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169630"/>
              </p:ext>
            </p:extLst>
          </p:nvPr>
        </p:nvGraphicFramePr>
        <p:xfrm>
          <a:off x="539553" y="1340769"/>
          <a:ext cx="8208910" cy="46085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1035"/>
                <a:gridCol w="1791035"/>
                <a:gridCol w="895518"/>
                <a:gridCol w="895518"/>
                <a:gridCol w="970143"/>
                <a:gridCol w="970143"/>
                <a:gridCol w="895518"/>
              </a:tblGrid>
              <a:tr h="9991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Etapa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Actividades 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unitario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Total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Aporte solicitado a la Sec. de Cultura y Turismo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Aporte del proponente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Otros aportes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197861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1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1.1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1.2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1.3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.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.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2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2.1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2.2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2.3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7861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.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.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TOTALES: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</a:tr>
              <a:tr h="5935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Total Solicitado a la Sec. De cultura y Turismo de Cali: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</a:tr>
              <a:tr h="186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Total aporte proponente: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total otros aportes: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</a:tr>
              <a:tr h="2077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Valor Total Propuesta: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000">
                          <a:effectLst/>
                        </a:rPr>
                        <a:t> </a:t>
                      </a:r>
                      <a:endParaRPr lang="es-CO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CO" sz="1100" dirty="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5832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35696" y="260648"/>
            <a:ext cx="4680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CRÉDITOS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3528" y="1084198"/>
            <a:ext cx="799288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L</a:t>
            </a:r>
            <a:r>
              <a:rPr lang="es-CO" dirty="0" smtClean="0"/>
              <a:t>os talleres de formulación de proyectos fueron diseñados y desarrollados por las siguientes unidades académicas de la Pontificia </a:t>
            </a:r>
            <a:r>
              <a:rPr lang="es-CO" dirty="0"/>
              <a:t>U</a:t>
            </a:r>
            <a:r>
              <a:rPr lang="es-CO" dirty="0" smtClean="0"/>
              <a:t>niversidad </a:t>
            </a:r>
            <a:r>
              <a:rPr lang="es-CO" dirty="0"/>
              <a:t>J</a:t>
            </a:r>
            <a:r>
              <a:rPr lang="es-CO" dirty="0" smtClean="0"/>
              <a:t>averiana </a:t>
            </a:r>
            <a:r>
              <a:rPr lang="es-CO" dirty="0"/>
              <a:t>C</a:t>
            </a:r>
            <a:r>
              <a:rPr lang="es-CO" dirty="0" smtClean="0"/>
              <a:t>ali:</a:t>
            </a:r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000" b="1" dirty="0"/>
              <a:t>F</a:t>
            </a:r>
            <a:r>
              <a:rPr lang="es-CO" sz="2000" b="1" dirty="0" smtClean="0"/>
              <a:t>acultad de Humanidades y Ciencias Sociales.</a:t>
            </a:r>
          </a:p>
          <a:p>
            <a:r>
              <a:rPr lang="es-CO" dirty="0" smtClean="0"/>
              <a:t>	 Departamento de Humanidades.  </a:t>
            </a:r>
          </a:p>
          <a:p>
            <a:r>
              <a:rPr lang="es-CO" dirty="0"/>
              <a:t>	</a:t>
            </a:r>
            <a:r>
              <a:rPr lang="es-CO" dirty="0" smtClean="0"/>
              <a:t> Departamento de Arte, Arquitectura y Diseño.</a:t>
            </a:r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000" b="1" dirty="0" smtClean="0"/>
              <a:t>Facultad de Ciencias </a:t>
            </a:r>
            <a:r>
              <a:rPr lang="es-CO" sz="2000" b="1" dirty="0"/>
              <a:t>E</a:t>
            </a:r>
            <a:r>
              <a:rPr lang="es-CO" sz="2000" b="1" dirty="0" smtClean="0"/>
              <a:t>conómicas y Administrativas.</a:t>
            </a:r>
          </a:p>
          <a:p>
            <a:r>
              <a:rPr lang="es-CO" b="1" dirty="0"/>
              <a:t>	</a:t>
            </a:r>
            <a:r>
              <a:rPr lang="es-CO" b="1" dirty="0" smtClean="0"/>
              <a:t> </a:t>
            </a:r>
            <a:r>
              <a:rPr lang="es-CO" dirty="0" smtClean="0"/>
              <a:t>Especialización en Gerencia Social.</a:t>
            </a:r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000" b="1" dirty="0" smtClean="0"/>
              <a:t>Centro de Consultoría y Educación Continua.</a:t>
            </a:r>
          </a:p>
          <a:p>
            <a:endParaRPr lang="es-CO" dirty="0" smtClean="0"/>
          </a:p>
          <a:p>
            <a:r>
              <a:rPr lang="es-CO" dirty="0"/>
              <a:t>C</a:t>
            </a:r>
            <a:r>
              <a:rPr lang="es-CO" dirty="0" smtClean="0"/>
              <a:t>on el apoyo de:</a:t>
            </a:r>
          </a:p>
          <a:p>
            <a:endParaRPr lang="es-CO" dirty="0"/>
          </a:p>
          <a:p>
            <a:r>
              <a:rPr lang="es-CO" dirty="0" smtClean="0"/>
              <a:t> </a:t>
            </a:r>
            <a:r>
              <a:rPr lang="es-CO" sz="2000" b="1" dirty="0" smtClean="0"/>
              <a:t>Secretaría de Cultura y Turismo de Santiago de Cali.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8732801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466</Words>
  <Application>Microsoft Office PowerPoint</Application>
  <PresentationFormat>Presentación en pantalla (4:3)</PresentationFormat>
  <Paragraphs>621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Tema de Office</vt:lpstr>
      <vt:lpstr>Presentación de PowerPoint</vt:lpstr>
      <vt:lpstr>Contenido de la sesión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Pablo Rodriguez Gomez</dc:creator>
  <cp:lastModifiedBy>Luis Alberto Sevillano Boya</cp:lastModifiedBy>
  <cp:revision>117</cp:revision>
  <dcterms:created xsi:type="dcterms:W3CDTF">2012-06-25T14:15:23Z</dcterms:created>
  <dcterms:modified xsi:type="dcterms:W3CDTF">2016-05-12T15:24:34Z</dcterms:modified>
</cp:coreProperties>
</file>