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1" r:id="rId5"/>
    <p:sldId id="262" r:id="rId6"/>
    <p:sldId id="263" r:id="rId7"/>
    <p:sldId id="264" r:id="rId8"/>
    <p:sldId id="267" r:id="rId9"/>
    <p:sldId id="268" r:id="rId10"/>
    <p:sldId id="269" r:id="rId11"/>
    <p:sldId id="271" r:id="rId12"/>
    <p:sldId id="272" r:id="rId13"/>
    <p:sldId id="277" r:id="rId14"/>
    <p:sldId id="279" r:id="rId15"/>
    <p:sldId id="280" r:id="rId16"/>
    <p:sldId id="282" r:id="rId17"/>
    <p:sldId id="284" r:id="rId18"/>
    <p:sldId id="285" r:id="rId19"/>
    <p:sldId id="286" r:id="rId20"/>
    <p:sldId id="287" r:id="rId21"/>
    <p:sldId id="288" r:id="rId22"/>
    <p:sldId id="290" r:id="rId23"/>
  </p:sldIdLst>
  <p:sldSz cx="9144000" cy="6858000" type="screen4x3"/>
  <p:notesSz cx="6858000" cy="9144000"/>
  <p:defaultTextStyle>
    <a:defPPr>
      <a:defRPr lang="es-C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06B8"/>
    <a:srgbClr val="C317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3BAA4-9589-4CB6-8A85-2E050EB7E47B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EDDEE-3D30-4E5F-B76A-7A376522F530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6CAA3-45FF-47C4-892E-040CEECBAD20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3D87C-1E7C-481A-BEE7-F008D1AF962C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78650-9AF9-4CBE-A99F-5F1F8D38CCE0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C3672-99D3-4D8D-A9A4-48DC3542DF14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0DB4C-EDB6-49A3-BAF4-CB239AB0374B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134C-4A4C-4F6B-8330-51BF1572AD7B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48799-6AB3-4BF3-B8E6-DC615436071F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A0661-EBF8-4A8C-8F71-ED11C41DBECE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7E837-0CF5-43CB-8E0E-90F4DEA6C1E9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833D4-F9DC-406C-A2C2-59C52FF3CA75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2116E-C815-4D22-8584-7B724AAC6FE6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A1CE3-96C1-4D11-B064-A4D93E9C2833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55E49-6B6B-4E38-BB04-3C57E6338BB3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BA9E7-8E9C-4920-A403-990C9730336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O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D2C3D-0EB0-4A53-ACC9-5887FF69FAB5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87D4D-6DA9-42F2-8085-D176F35C90C8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2069E-C0A6-49B2-8F77-3D872DD5990A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C268F-2AFA-4951-A030-59490FC3D0F9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FDBF9-D407-4983-B94B-1612A708878B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48751-9F08-425E-883C-C2940A3D556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O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4C687A-A399-4A05-BE50-DC9B1AA146BE}" type="datetimeFigureOut">
              <a:rPr lang="es-CO"/>
              <a:pPr>
                <a:defRPr/>
              </a:pPr>
              <a:t>26/03/2010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A2CE5A-9D2B-4867-8188-33773A22C618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4" descr="LOGOSIMBOLO VUELTA OCCIDENTE  DIS FL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927100"/>
            <a:ext cx="7572375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071688"/>
            <a:ext cx="8858250" cy="19288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273300"/>
            <a:ext cx="7772400" cy="1470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andes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4099" name="Picture 35" descr="Orden"/>
          <p:cNvPicPr>
            <a:picLocks noChangeAspect="1" noChangeArrowheads="1"/>
          </p:cNvPicPr>
          <p:nvPr/>
        </p:nvPicPr>
        <p:blipFill>
          <a:blip r:embed="rId2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4419600" y="0"/>
            <a:ext cx="434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2" descr="Acces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223202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786438" y="304800"/>
            <a:ext cx="1450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La Elsa</a:t>
            </a:r>
          </a:p>
        </p:txBody>
      </p:sp>
      <p:sp>
        <p:nvSpPr>
          <p:cNvPr id="4102" name="Text Box 7"/>
          <p:cNvSpPr txBox="1">
            <a:spLocks noChangeArrowheads="1"/>
          </p:cNvSpPr>
          <p:nvPr/>
        </p:nvSpPr>
        <p:spPr bwMode="auto">
          <a:xfrm>
            <a:off x="4643438" y="1000125"/>
            <a:ext cx="39624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b="1">
                <a:cs typeface="Arial" charset="0"/>
              </a:rPr>
              <a:t>Sendero descriptivo sobre cultivo de heliconias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Casa campesina</a:t>
            </a:r>
          </a:p>
          <a:p>
            <a:pPr algn="ctr"/>
            <a:r>
              <a:rPr lang="es-CO" b="1">
                <a:cs typeface="Arial" charset="0"/>
              </a:rPr>
              <a:t>Venta de plantas ornamentales</a:t>
            </a:r>
          </a:p>
          <a:p>
            <a:pPr algn="ctr"/>
            <a:r>
              <a:rPr lang="es-CO" b="1">
                <a:cs typeface="Arial" charset="0"/>
              </a:rPr>
              <a:t>Capacitación en cultivo de heliconias, </a:t>
            </a:r>
          </a:p>
          <a:p>
            <a:pPr algn="ctr"/>
            <a:r>
              <a:rPr lang="es-CO" b="1">
                <a:cs typeface="Arial" charset="0"/>
              </a:rPr>
              <a:t>bromelias  y manejo de rizomas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Venta de panela orgánica</a:t>
            </a:r>
          </a:p>
          <a:p>
            <a:pPr algn="ctr"/>
            <a:r>
              <a:rPr lang="es-CO" b="1">
                <a:cs typeface="Arial" charset="0"/>
              </a:rPr>
              <a:t> </a:t>
            </a: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5072063" y="6076950"/>
            <a:ext cx="36861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Elsi Alvear</a:t>
            </a:r>
          </a:p>
          <a:p>
            <a:pPr algn="ctr"/>
            <a:r>
              <a:rPr lang="es-CO" b="1">
                <a:cs typeface="Arial" charset="0"/>
              </a:rPr>
              <a:t>Cel 312 773 1844 – 315 536 7957</a:t>
            </a:r>
          </a:p>
          <a:p>
            <a:pPr algn="ctr"/>
            <a:endParaRPr lang="es-CO" b="1">
              <a:cs typeface="Arial" charset="0"/>
            </a:endParaRPr>
          </a:p>
        </p:txBody>
      </p:sp>
      <p:sp>
        <p:nvSpPr>
          <p:cNvPr id="4104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4105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4106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pic>
        <p:nvPicPr>
          <p:cNvPr id="4107" name="Picture 33" descr="Cas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609600"/>
            <a:ext cx="1752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34" descr="Decoració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4662488"/>
            <a:ext cx="3505200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36" descr="Plant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2533650"/>
            <a:ext cx="25146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37" descr="Reutilización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" y="2514600"/>
            <a:ext cx="14652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1" name="18 CuadroTexto"/>
          <p:cNvSpPr txBox="1">
            <a:spLocks noChangeArrowheads="1"/>
          </p:cNvSpPr>
          <p:nvPr/>
        </p:nvSpPr>
        <p:spPr bwMode="auto">
          <a:xfrm>
            <a:off x="5715000" y="5000625"/>
            <a:ext cx="21859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Andes </a:t>
            </a:r>
          </a:p>
          <a:p>
            <a:pPr algn="ctr"/>
            <a:r>
              <a:rPr lang="es-CO" b="1">
                <a:cs typeface="Arial" charset="0"/>
              </a:rPr>
              <a:t>Vereda El Cabuyal</a:t>
            </a:r>
            <a:endParaRPr lang="es-CO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5123" name="Picture 40" descr="P8080615"/>
          <p:cNvPicPr>
            <a:picLocks noChangeAspect="1" noChangeArrowheads="1"/>
          </p:cNvPicPr>
          <p:nvPr/>
        </p:nvPicPr>
        <p:blipFill>
          <a:blip r:embed="rId2" cstate="print">
            <a:lum bright="52000" contrast="-76000"/>
          </a:blip>
          <a:srcRect/>
          <a:stretch>
            <a:fillRect/>
          </a:stretch>
        </p:blipFill>
        <p:spPr bwMode="auto">
          <a:xfrm>
            <a:off x="4800600" y="0"/>
            <a:ext cx="4038600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462588" y="152400"/>
            <a:ext cx="28241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Villa Elena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Parque Nacional Natural Farallones de Cali</a:t>
            </a:r>
            <a:endParaRPr lang="es-CO" sz="12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4800600" y="1143000"/>
            <a:ext cx="39624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600" b="1">
                <a:cs typeface="Arial" charset="0"/>
              </a:rPr>
              <a:t>Alojamiento </a:t>
            </a:r>
          </a:p>
          <a:p>
            <a:pPr algn="ctr"/>
            <a:r>
              <a:rPr lang="es-CO" sz="1600" b="1">
                <a:cs typeface="Arial" charset="0"/>
              </a:rPr>
              <a:t>Capacidad: 30 personas</a:t>
            </a:r>
          </a:p>
          <a:p>
            <a:pPr algn="ctr"/>
            <a:endParaRPr lang="es-CO" sz="1600" b="1">
              <a:cs typeface="Arial" charset="0"/>
            </a:endParaRPr>
          </a:p>
          <a:p>
            <a:pPr algn="ctr"/>
            <a:r>
              <a:rPr lang="es-CO" sz="1600" b="1">
                <a:cs typeface="Arial" charset="0"/>
              </a:rPr>
              <a:t>Pesca deportiva</a:t>
            </a:r>
          </a:p>
          <a:p>
            <a:pPr algn="ctr"/>
            <a:r>
              <a:rPr lang="es-CO" sz="1600" b="1">
                <a:cs typeface="Arial" charset="0"/>
              </a:rPr>
              <a:t>Granja demostrativa</a:t>
            </a:r>
          </a:p>
          <a:p>
            <a:pPr algn="ctr"/>
            <a:endParaRPr lang="es-CO" sz="1600" b="1">
              <a:cs typeface="Arial" charset="0"/>
            </a:endParaRPr>
          </a:p>
          <a:p>
            <a:pPr algn="ctr"/>
            <a:r>
              <a:rPr lang="es-CO" sz="1600" b="1">
                <a:cs typeface="Arial" charset="0"/>
              </a:rPr>
              <a:t>Paisaje, chorrera, pileta,</a:t>
            </a:r>
          </a:p>
          <a:p>
            <a:pPr algn="ctr"/>
            <a:r>
              <a:rPr lang="es-CO" sz="1600" b="1">
                <a:cs typeface="Arial" charset="0"/>
              </a:rPr>
              <a:t>Sala del sueño , salón múltiple</a:t>
            </a:r>
          </a:p>
          <a:p>
            <a:pPr algn="ctr"/>
            <a:r>
              <a:rPr lang="es-CO" sz="1600" b="1">
                <a:cs typeface="Arial" charset="0"/>
              </a:rPr>
              <a:t>Huerta casera, sendero, </a:t>
            </a:r>
          </a:p>
          <a:p>
            <a:pPr algn="ctr"/>
            <a:r>
              <a:rPr lang="es-CO" sz="1600" b="1">
                <a:cs typeface="Arial" charset="0"/>
              </a:rPr>
              <a:t>Cría de trucha, lombricultivo</a:t>
            </a:r>
          </a:p>
          <a:p>
            <a:pPr algn="ctr"/>
            <a:endParaRPr lang="es-CO" sz="1600" b="1">
              <a:cs typeface="Arial" charset="0"/>
            </a:endParaRPr>
          </a:p>
          <a:p>
            <a:pPr algn="ctr"/>
            <a:r>
              <a:rPr lang="es-CO" sz="1600" b="1">
                <a:cs typeface="Arial" charset="0"/>
              </a:rPr>
              <a:t>Reutilización de materiales en sus instalaciones</a:t>
            </a:r>
          </a:p>
          <a:p>
            <a:pPr algn="ctr"/>
            <a:r>
              <a:rPr lang="es-CO" sz="1600" b="1">
                <a:cs typeface="Arial" charset="0"/>
              </a:rPr>
              <a:t> </a:t>
            </a:r>
          </a:p>
        </p:txBody>
      </p:sp>
      <p:sp>
        <p:nvSpPr>
          <p:cNvPr id="5126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5127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5128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pic>
        <p:nvPicPr>
          <p:cNvPr id="5129" name="Picture 29" descr="P63049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495800"/>
            <a:ext cx="173513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31" descr="P630494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636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35" descr="P101039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53000"/>
            <a:ext cx="2590800" cy="155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36" descr="P101039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43200"/>
            <a:ext cx="1981200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38" descr="P630494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0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39" descr="P80806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81200" y="2743200"/>
            <a:ext cx="236220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19 CuadroTexto"/>
          <p:cNvSpPr txBox="1">
            <a:spLocks noChangeArrowheads="1"/>
          </p:cNvSpPr>
          <p:nvPr/>
        </p:nvSpPr>
        <p:spPr bwMode="auto">
          <a:xfrm>
            <a:off x="5572125" y="5000625"/>
            <a:ext cx="25447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Andes </a:t>
            </a:r>
          </a:p>
          <a:p>
            <a:pPr algn="ctr"/>
            <a:r>
              <a:rPr lang="es-CO" b="1">
                <a:cs typeface="Arial" charset="0"/>
              </a:rPr>
              <a:t>Vereda Pueblo Nuevo</a:t>
            </a:r>
            <a:endParaRPr lang="es-CO">
              <a:cs typeface="Arial" charset="0"/>
            </a:endParaRPr>
          </a:p>
        </p:txBody>
      </p:sp>
      <p:sp>
        <p:nvSpPr>
          <p:cNvPr id="5136" name="Text Box 10"/>
          <p:cNvSpPr txBox="1">
            <a:spLocks noChangeArrowheads="1"/>
          </p:cNvSpPr>
          <p:nvPr/>
        </p:nvSpPr>
        <p:spPr bwMode="auto">
          <a:xfrm>
            <a:off x="5178425" y="5929313"/>
            <a:ext cx="36083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/>
              <a:t>Olga Morales</a:t>
            </a:r>
          </a:p>
          <a:p>
            <a:pPr algn="ctr"/>
            <a:r>
              <a:rPr lang="es-CO" b="1"/>
              <a:t>Tel 550 2370 </a:t>
            </a:r>
            <a:br>
              <a:rPr lang="es-CO" b="1"/>
            </a:br>
            <a:r>
              <a:rPr lang="es-CO" b="1"/>
              <a:t>Cel 311 777 0681 – 315 7279724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6147" name="Picture 48" descr="P1015865"/>
          <p:cNvPicPr>
            <a:picLocks noChangeAspect="1" noChangeArrowheads="1"/>
          </p:cNvPicPr>
          <p:nvPr/>
        </p:nvPicPr>
        <p:blipFill>
          <a:blip r:embed="rId2" cstate="print">
            <a:lum bright="52000" contrast="-70000"/>
          </a:blip>
          <a:srcRect/>
          <a:stretch>
            <a:fillRect/>
          </a:stretch>
        </p:blipFill>
        <p:spPr bwMode="auto">
          <a:xfrm>
            <a:off x="4643438" y="0"/>
            <a:ext cx="39751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000625" y="142875"/>
            <a:ext cx="32670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44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Villa Eugenia</a:t>
            </a:r>
          </a:p>
        </p:txBody>
      </p:sp>
      <p:sp>
        <p:nvSpPr>
          <p:cNvPr id="6149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6150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6151" name="Text Box 43"/>
          <p:cNvSpPr txBox="1">
            <a:spLocks noChangeArrowheads="1"/>
          </p:cNvSpPr>
          <p:nvPr/>
        </p:nvSpPr>
        <p:spPr bwMode="auto">
          <a:xfrm>
            <a:off x="4572000" y="1071563"/>
            <a:ext cx="4160838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Atención a grupos familiares </a:t>
            </a:r>
          </a:p>
          <a:p>
            <a:pPr algn="ctr"/>
            <a:r>
              <a:rPr lang="es-CO" b="1">
                <a:cs typeface="Arial" charset="0"/>
              </a:rPr>
              <a:t>o empresariales para pasar el día 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Capacidad: 40 personas 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Pesca deportiva</a:t>
            </a:r>
          </a:p>
          <a:p>
            <a:pPr algn="ctr"/>
            <a:r>
              <a:rPr lang="es-CO" b="1">
                <a:cs typeface="Arial" charset="0"/>
              </a:rPr>
              <a:t>Caminata hasta Charco Azul</a:t>
            </a:r>
          </a:p>
          <a:p>
            <a:pPr algn="ctr"/>
            <a:r>
              <a:rPr lang="es-CO" b="1">
                <a:cs typeface="Arial" charset="0"/>
              </a:rPr>
              <a:t>Piscina en Sindiunion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Huerta orgánica, heliconias, frutales</a:t>
            </a:r>
          </a:p>
          <a:p>
            <a:pPr algn="ctr"/>
            <a:r>
              <a:rPr lang="es-CO" b="1">
                <a:cs typeface="Arial" charset="0"/>
              </a:rPr>
              <a:t>Aves de corral</a:t>
            </a:r>
          </a:p>
        </p:txBody>
      </p:sp>
      <p:pic>
        <p:nvPicPr>
          <p:cNvPr id="6152" name="Picture 44" descr="P10158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0"/>
            <a:ext cx="28956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45" descr="P101584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7432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46" descr="P101585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3048000"/>
            <a:ext cx="165893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47" descr="P101585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66725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6" name="15 CuadroTexto"/>
          <p:cNvSpPr txBox="1">
            <a:spLocks noChangeArrowheads="1"/>
          </p:cNvSpPr>
          <p:nvPr/>
        </p:nvSpPr>
        <p:spPr bwMode="auto">
          <a:xfrm>
            <a:off x="6143625" y="5000625"/>
            <a:ext cx="1223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Andes </a:t>
            </a:r>
          </a:p>
          <a:p>
            <a:pPr algn="ctr"/>
            <a:r>
              <a:rPr lang="es-CO" b="1">
                <a:cs typeface="Arial" charset="0"/>
              </a:rPr>
              <a:t>Cabecera</a:t>
            </a:r>
            <a:endParaRPr lang="es-CO">
              <a:cs typeface="Arial" charset="0"/>
            </a:endParaRPr>
          </a:p>
        </p:txBody>
      </p:sp>
      <p:sp>
        <p:nvSpPr>
          <p:cNvPr id="6157" name="Text Box 10"/>
          <p:cNvSpPr txBox="1">
            <a:spLocks noChangeArrowheads="1"/>
          </p:cNvSpPr>
          <p:nvPr/>
        </p:nvSpPr>
        <p:spPr bwMode="auto">
          <a:xfrm>
            <a:off x="4929188" y="6069013"/>
            <a:ext cx="3905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b="1"/>
              <a:t>Maria Eugenia Quintero</a:t>
            </a:r>
          </a:p>
          <a:p>
            <a:pPr algn="ctr"/>
            <a:r>
              <a:rPr lang="es-CO" b="1"/>
              <a:t>Cel : 3137746683 – 317 7217215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071688"/>
            <a:ext cx="8858250" cy="1928812"/>
          </a:xfrm>
          <a:prstGeom prst="rect">
            <a:avLst/>
          </a:prstGeom>
          <a:solidFill>
            <a:srgbClr val="C317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85800" y="200025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s-CO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Pichindé</a:t>
            </a: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C317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8195" name="Picture 34" descr="P1015960"/>
          <p:cNvPicPr>
            <a:picLocks noChangeAspect="1" noChangeArrowheads="1"/>
          </p:cNvPicPr>
          <p:nvPr/>
        </p:nvPicPr>
        <p:blipFill>
          <a:blip r:embed="rId2" cstate="print">
            <a:lum bright="-2000" contrast="-70000"/>
          </a:blip>
          <a:srcRect/>
          <a:stretch>
            <a:fillRect/>
          </a:stretch>
        </p:blipFill>
        <p:spPr bwMode="auto">
          <a:xfrm>
            <a:off x="5334000" y="0"/>
            <a:ext cx="33718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92738" y="304800"/>
            <a:ext cx="31988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Restaurante</a:t>
            </a:r>
            <a:br>
              <a:rPr lang="es-CO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</a:br>
            <a:r>
              <a:rPr lang="es-CO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En Boca de Todos</a:t>
            </a:r>
          </a:p>
        </p:txBody>
      </p:sp>
      <p:sp>
        <p:nvSpPr>
          <p:cNvPr id="8197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Pichindé  Cabecera </a:t>
            </a:r>
          </a:p>
        </p:txBody>
      </p:sp>
      <p:sp>
        <p:nvSpPr>
          <p:cNvPr id="8198" name="Text Box 10"/>
          <p:cNvSpPr txBox="1">
            <a:spLocks noChangeArrowheads="1"/>
          </p:cNvSpPr>
          <p:nvPr/>
        </p:nvSpPr>
        <p:spPr bwMode="auto">
          <a:xfrm>
            <a:off x="5416550" y="6072188"/>
            <a:ext cx="31559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Rubiela Bravo</a:t>
            </a:r>
          </a:p>
          <a:p>
            <a:pPr algn="ctr"/>
            <a:r>
              <a:rPr lang="es-CO" b="1">
                <a:cs typeface="Arial" charset="0"/>
              </a:rPr>
              <a:t>Tel:  315 7145823 - 5215589</a:t>
            </a:r>
          </a:p>
        </p:txBody>
      </p:sp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8200" name="Rectangle 26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8201" name="Text Box 32"/>
          <p:cNvSpPr txBox="1">
            <a:spLocks noChangeArrowheads="1"/>
          </p:cNvSpPr>
          <p:nvPr/>
        </p:nvSpPr>
        <p:spPr bwMode="auto">
          <a:xfrm>
            <a:off x="5357813" y="1714500"/>
            <a:ext cx="33528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>
                <a:cs typeface="Arial" charset="0"/>
              </a:rPr>
              <a:t>Comida típica y pollo ahumado</a:t>
            </a:r>
          </a:p>
          <a:p>
            <a:pPr algn="ctr"/>
            <a:endParaRPr lang="es-CO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Música regional en vivo</a:t>
            </a:r>
          </a:p>
          <a:p>
            <a:pPr algn="ctr"/>
            <a:r>
              <a:rPr lang="es-CO" b="1">
                <a:cs typeface="Arial" charset="0"/>
              </a:rPr>
              <a:t>en ocasiones especiales 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>
                <a:cs typeface="Arial" charset="0"/>
              </a:rPr>
              <a:t>Capacidad: 30  personas</a:t>
            </a:r>
          </a:p>
          <a:p>
            <a:pPr algn="ctr"/>
            <a:endParaRPr lang="es-CO">
              <a:cs typeface="Arial" charset="0"/>
            </a:endParaRPr>
          </a:p>
          <a:p>
            <a:pPr algn="ctr"/>
            <a:r>
              <a:rPr lang="es-CO">
                <a:cs typeface="Arial" charset="0"/>
              </a:rPr>
              <a:t>Baño en el rio </a:t>
            </a:r>
          </a:p>
        </p:txBody>
      </p:sp>
      <p:pic>
        <p:nvPicPr>
          <p:cNvPr id="8202" name="Picture 35" descr="P10159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622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36" descr="P10159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0"/>
            <a:ext cx="26670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37" descr="P10159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2438400"/>
            <a:ext cx="3048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38" descr="P10161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4495800"/>
            <a:ext cx="4038600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9219" name="Picture 30" descr="P7014989"/>
          <p:cNvPicPr>
            <a:picLocks noChangeAspect="1" noChangeArrowheads="1"/>
          </p:cNvPicPr>
          <p:nvPr/>
        </p:nvPicPr>
        <p:blipFill>
          <a:blip r:embed="rId2" cstate="print">
            <a:lum bright="28000" contrast="-70000"/>
          </a:blip>
          <a:srcRect/>
          <a:stretch>
            <a:fillRect/>
          </a:stretch>
        </p:blipFill>
        <p:spPr bwMode="auto">
          <a:xfrm>
            <a:off x="4999038" y="0"/>
            <a:ext cx="3687762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638800" y="228600"/>
            <a:ext cx="2624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CO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La Primavera</a:t>
            </a:r>
          </a:p>
        </p:txBody>
      </p:sp>
      <p:sp>
        <p:nvSpPr>
          <p:cNvPr id="9221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solidFill>
                  <a:schemeClr val="bg1"/>
                </a:solidFill>
                <a:cs typeface="Arial" charset="0"/>
              </a:rPr>
              <a:t>Pichindé </a:t>
            </a:r>
          </a:p>
          <a:p>
            <a:pPr algn="ctr"/>
            <a:r>
              <a:rPr lang="es-CO" b="1">
                <a:solidFill>
                  <a:schemeClr val="bg1"/>
                </a:solidFill>
                <a:cs typeface="Arial" charset="0"/>
              </a:rPr>
              <a:t>Vereda Penas Blancas </a:t>
            </a:r>
          </a:p>
        </p:txBody>
      </p:sp>
      <p:sp>
        <p:nvSpPr>
          <p:cNvPr id="9222" name="Text Box 7"/>
          <p:cNvSpPr txBox="1">
            <a:spLocks noChangeArrowheads="1"/>
          </p:cNvSpPr>
          <p:nvPr/>
        </p:nvSpPr>
        <p:spPr bwMode="auto">
          <a:xfrm>
            <a:off x="4967288" y="1000125"/>
            <a:ext cx="38100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400">
                <a:cs typeface="Arial" charset="0"/>
              </a:rPr>
              <a:t>Casa campesina de montaña</a:t>
            </a:r>
          </a:p>
          <a:p>
            <a:pPr algn="ctr"/>
            <a:r>
              <a:rPr lang="es-CO" sz="1400" b="1">
                <a:cs typeface="Arial" charset="0"/>
              </a:rPr>
              <a:t>Ubicado en zona </a:t>
            </a:r>
          </a:p>
          <a:p>
            <a:pPr algn="ctr"/>
            <a:r>
              <a:rPr lang="es-CO" sz="1400" b="1">
                <a:cs typeface="Arial" charset="0"/>
              </a:rPr>
              <a:t>del Parque Nacional Natural Farallones </a:t>
            </a:r>
          </a:p>
          <a:p>
            <a:pPr algn="ctr"/>
            <a:endParaRPr lang="es-CO" sz="1400" b="1">
              <a:cs typeface="Arial" charset="0"/>
            </a:endParaRPr>
          </a:p>
          <a:p>
            <a:pPr algn="ctr"/>
            <a:r>
              <a:rPr lang="es-CO" sz="1400">
                <a:cs typeface="Arial" charset="0"/>
              </a:rPr>
              <a:t>Acomodación múltiple en colchonetas</a:t>
            </a:r>
          </a:p>
          <a:p>
            <a:pPr algn="ctr"/>
            <a:r>
              <a:rPr lang="es-CO" sz="1400">
                <a:cs typeface="Arial" charset="0"/>
              </a:rPr>
              <a:t>4 Habitaciones </a:t>
            </a:r>
          </a:p>
          <a:p>
            <a:pPr algn="ctr"/>
            <a:r>
              <a:rPr lang="es-CO" sz="1400">
                <a:cs typeface="Arial" charset="0"/>
              </a:rPr>
              <a:t>Capacidad: 25 personas</a:t>
            </a:r>
          </a:p>
          <a:p>
            <a:pPr algn="ctr"/>
            <a:r>
              <a:rPr lang="es-CO" sz="1400">
                <a:cs typeface="Arial" charset="0"/>
              </a:rPr>
              <a:t>Dirigido a estudiantes y universitarios</a:t>
            </a:r>
          </a:p>
          <a:p>
            <a:pPr algn="ctr"/>
            <a:endParaRPr lang="es-CO" sz="1400">
              <a:cs typeface="Arial" charset="0"/>
            </a:endParaRPr>
          </a:p>
          <a:p>
            <a:pPr algn="ctr"/>
            <a:r>
              <a:rPr lang="es-CO" sz="1400">
                <a:cs typeface="Arial" charset="0"/>
              </a:rPr>
              <a:t>Zona especial para avistamiento de avifauna</a:t>
            </a:r>
          </a:p>
          <a:p>
            <a:pPr algn="ctr"/>
            <a:r>
              <a:rPr lang="es-CO" sz="1400">
                <a:cs typeface="Arial" charset="0"/>
              </a:rPr>
              <a:t>Senderismo y Paisaje</a:t>
            </a:r>
          </a:p>
          <a:p>
            <a:pPr algn="ctr"/>
            <a:r>
              <a:rPr lang="es-CO" sz="1400">
                <a:cs typeface="Arial" charset="0"/>
              </a:rPr>
              <a:t>Acceso peatonal de 30 minutos </a:t>
            </a:r>
          </a:p>
          <a:p>
            <a:pPr algn="ctr"/>
            <a:r>
              <a:rPr lang="es-CO" sz="1400">
                <a:cs typeface="Arial" charset="0"/>
              </a:rPr>
              <a:t>desde donde llega la chiva</a:t>
            </a:r>
          </a:p>
          <a:p>
            <a:pPr algn="ctr"/>
            <a:endParaRPr lang="es-CO" sz="1400">
              <a:cs typeface="Arial" charset="0"/>
            </a:endParaRPr>
          </a:p>
        </p:txBody>
      </p:sp>
      <p:sp>
        <p:nvSpPr>
          <p:cNvPr id="9223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9224" name="Rectangle 26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pic>
        <p:nvPicPr>
          <p:cNvPr id="9225" name="Picture 27" descr="P7015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0"/>
            <a:ext cx="4114800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28" descr="P70149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590800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29" descr="P701499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4572000"/>
            <a:ext cx="32004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31" descr="P701499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43200" y="2590800"/>
            <a:ext cx="2133600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Text Box 10"/>
          <p:cNvSpPr txBox="1">
            <a:spLocks noChangeArrowheads="1"/>
          </p:cNvSpPr>
          <p:nvPr/>
        </p:nvSpPr>
        <p:spPr bwMode="auto">
          <a:xfrm>
            <a:off x="5770563" y="6069013"/>
            <a:ext cx="2159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/>
              <a:t>Maritza Jaramillo</a:t>
            </a:r>
          </a:p>
          <a:p>
            <a:pPr algn="ctr"/>
            <a:r>
              <a:rPr lang="es-CO" b="1"/>
              <a:t>Cel : 316 887 6337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10243" name="Picture 20" descr="P1015916"/>
          <p:cNvPicPr>
            <a:picLocks noChangeAspect="1" noChangeArrowheads="1"/>
          </p:cNvPicPr>
          <p:nvPr/>
        </p:nvPicPr>
        <p:blipFill>
          <a:blip r:embed="rId2" cstate="print">
            <a:lum bright="28000" contrast="-70000"/>
          </a:blip>
          <a:srcRect/>
          <a:stretch>
            <a:fillRect/>
          </a:stretch>
        </p:blipFill>
        <p:spPr bwMode="auto">
          <a:xfrm>
            <a:off x="5029200" y="0"/>
            <a:ext cx="3657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5257800" y="304800"/>
            <a:ext cx="3248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CO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Las Golondrinas</a:t>
            </a:r>
          </a:p>
        </p:txBody>
      </p:sp>
      <p:sp>
        <p:nvSpPr>
          <p:cNvPr id="10245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solidFill>
                  <a:schemeClr val="bg1"/>
                </a:solidFill>
                <a:cs typeface="Arial" charset="0"/>
              </a:rPr>
              <a:t>Pichindé </a:t>
            </a:r>
          </a:p>
          <a:p>
            <a:pPr algn="ctr"/>
            <a:r>
              <a:rPr lang="es-CO" b="1">
                <a:solidFill>
                  <a:schemeClr val="bg1"/>
                </a:solidFill>
                <a:cs typeface="Arial" charset="0"/>
              </a:rPr>
              <a:t>Vereda Penas Blancas </a:t>
            </a:r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5029200" y="990600"/>
            <a:ext cx="3810000" cy="356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200">
                <a:latin typeface="Tahoma" pitchFamily="34" charset="0"/>
              </a:rPr>
              <a:t>Casa campesina de montaña</a:t>
            </a:r>
          </a:p>
          <a:p>
            <a:pPr algn="ctr"/>
            <a:r>
              <a:rPr lang="es-CO" sz="1200" b="1">
                <a:latin typeface="Tahoma" pitchFamily="34" charset="0"/>
              </a:rPr>
              <a:t>Ubicado en zona </a:t>
            </a:r>
          </a:p>
          <a:p>
            <a:pPr algn="ctr"/>
            <a:r>
              <a:rPr lang="es-CO" sz="1200" b="1">
                <a:latin typeface="Tahoma" pitchFamily="34" charset="0"/>
              </a:rPr>
              <a:t>del Parque Nacional Natural Farallones de Cali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CO" sz="1200">
                <a:latin typeface="Tahoma" pitchFamily="34" charset="0"/>
              </a:rPr>
              <a:t>Alojamiento para 4 personas en 1 habitación</a:t>
            </a:r>
          </a:p>
          <a:p>
            <a:pPr algn="ctr"/>
            <a:r>
              <a:rPr lang="es-CO" sz="1200">
                <a:latin typeface="Tahoma" pitchFamily="34" charset="0"/>
              </a:rPr>
              <a:t>Zona para acampar 16 personas</a:t>
            </a:r>
          </a:p>
          <a:p>
            <a:pPr algn="ctr"/>
            <a:endParaRPr lang="es-CO" sz="1200">
              <a:latin typeface="Tahoma" pitchFamily="34" charset="0"/>
            </a:endParaRPr>
          </a:p>
          <a:p>
            <a:pPr algn="ctr"/>
            <a:r>
              <a:rPr lang="es-CO" sz="1200">
                <a:latin typeface="Tahoma" pitchFamily="34" charset="0"/>
              </a:rPr>
              <a:t>Atención de grupos en el día</a:t>
            </a:r>
          </a:p>
          <a:p>
            <a:pPr algn="ctr"/>
            <a:r>
              <a:rPr lang="es-CO" sz="1200">
                <a:latin typeface="Tahoma" pitchFamily="34" charset="0"/>
              </a:rPr>
              <a:t>Capacidad: 30 personas</a:t>
            </a:r>
          </a:p>
          <a:p>
            <a:pPr algn="ctr"/>
            <a:endParaRPr lang="es-CO" sz="1200">
              <a:latin typeface="Tahoma" pitchFamily="34" charset="0"/>
            </a:endParaRPr>
          </a:p>
          <a:p>
            <a:pPr algn="ctr"/>
            <a:r>
              <a:rPr lang="es-CO" sz="1200">
                <a:latin typeface="Tahoma" pitchFamily="34" charset="0"/>
              </a:rPr>
              <a:t>Zona especial para avistamiento de avifauna</a:t>
            </a:r>
          </a:p>
          <a:p>
            <a:pPr algn="ctr"/>
            <a:r>
              <a:rPr lang="es-CO" sz="1200">
                <a:latin typeface="Tahoma" pitchFamily="34" charset="0"/>
              </a:rPr>
              <a:t>Senderismo y Paisaje</a:t>
            </a:r>
          </a:p>
          <a:p>
            <a:pPr algn="ctr"/>
            <a:endParaRPr lang="es-CO" sz="1200">
              <a:latin typeface="Tahoma" pitchFamily="34" charset="0"/>
            </a:endParaRPr>
          </a:p>
          <a:p>
            <a:pPr algn="ctr"/>
            <a:r>
              <a:rPr lang="es-CO" sz="1200" b="1">
                <a:latin typeface="Tahoma" pitchFamily="34" charset="0"/>
              </a:rPr>
              <a:t>Productos de cosecha y carne de conejo</a:t>
            </a:r>
          </a:p>
          <a:p>
            <a:pPr algn="ctr"/>
            <a:r>
              <a:rPr lang="es-CO" sz="1200" b="1">
                <a:latin typeface="Tahoma" pitchFamily="34" charset="0"/>
              </a:rPr>
              <a:t>Alquiler de caballos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CO" sz="1200">
                <a:latin typeface="Tahoma" pitchFamily="34" charset="0"/>
              </a:rPr>
              <a:t>Acceso peatonal de 10 minutos </a:t>
            </a:r>
          </a:p>
          <a:p>
            <a:pPr algn="ctr"/>
            <a:r>
              <a:rPr lang="es-CO" sz="1200">
                <a:latin typeface="Tahoma" pitchFamily="34" charset="0"/>
              </a:rPr>
              <a:t>desde donde llega la chiva</a:t>
            </a:r>
          </a:p>
          <a:p>
            <a:pPr algn="ctr"/>
            <a:endParaRPr lang="es-CO" sz="1200">
              <a:latin typeface="Tahoma" pitchFamily="34" charset="0"/>
            </a:endParaRPr>
          </a:p>
        </p:txBody>
      </p:sp>
      <p:sp>
        <p:nvSpPr>
          <p:cNvPr id="10247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0248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pic>
        <p:nvPicPr>
          <p:cNvPr id="10249" name="Picture 21" descr="P10159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0"/>
            <a:ext cx="3886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22" descr="P10159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14600"/>
            <a:ext cx="2743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24" descr="P10161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2514600"/>
            <a:ext cx="18827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25" descr="P1016155"/>
          <p:cNvPicPr>
            <a:picLocks noChangeAspect="1" noChangeArrowheads="1"/>
          </p:cNvPicPr>
          <p:nvPr/>
        </p:nvPicPr>
        <p:blipFill>
          <a:blip r:embed="rId6" cstate="print">
            <a:lum bright="-6000"/>
          </a:blip>
          <a:srcRect/>
          <a:stretch>
            <a:fillRect/>
          </a:stretch>
        </p:blipFill>
        <p:spPr bwMode="auto">
          <a:xfrm>
            <a:off x="838200" y="4648200"/>
            <a:ext cx="3505200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 Box 10"/>
          <p:cNvSpPr txBox="1">
            <a:spLocks noChangeArrowheads="1"/>
          </p:cNvSpPr>
          <p:nvPr/>
        </p:nvSpPr>
        <p:spPr bwMode="auto">
          <a:xfrm>
            <a:off x="4214813" y="6019800"/>
            <a:ext cx="50784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/>
              <a:t>Paola Andrea Alzate </a:t>
            </a:r>
          </a:p>
          <a:p>
            <a:pPr algn="ctr"/>
            <a:r>
              <a:rPr lang="es-CO" b="1"/>
              <a:t>Tel : 550 2672 - 315 631 2687 – 317 472 1870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071688"/>
            <a:ext cx="8858250" cy="1928812"/>
          </a:xfrm>
          <a:prstGeom prst="rect">
            <a:avLst/>
          </a:prstGeom>
          <a:solidFill>
            <a:srgbClr val="D00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85800" y="200025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Saladito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D00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5867400" y="152400"/>
            <a:ext cx="1917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Mapalina</a:t>
            </a:r>
            <a:endParaRPr lang="es-CO" sz="36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12292" name="Oval 6"/>
          <p:cNvSpPr>
            <a:spLocks noChangeArrowheads="1"/>
          </p:cNvSpPr>
          <p:nvPr/>
        </p:nvSpPr>
        <p:spPr bwMode="auto">
          <a:xfrm>
            <a:off x="5638800" y="4714875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ALISTAMIENTO:   A</a:t>
            </a:r>
          </a:p>
        </p:txBody>
      </p:sp>
      <p:sp>
        <p:nvSpPr>
          <p:cNvPr id="12293" name="Text Box 10"/>
          <p:cNvSpPr txBox="1">
            <a:spLocks noChangeArrowheads="1"/>
          </p:cNvSpPr>
          <p:nvPr/>
        </p:nvSpPr>
        <p:spPr bwMode="auto">
          <a:xfrm>
            <a:off x="428625" y="5929313"/>
            <a:ext cx="4489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Carlos Mario Wagner    </a:t>
            </a:r>
          </a:p>
          <a:p>
            <a:pPr algn="ctr"/>
            <a:r>
              <a:rPr lang="es-CO" b="1">
                <a:cs typeface="Arial" charset="0"/>
              </a:rPr>
              <a:t>Tel: 316 805 2117 - 550 13 45                  </a:t>
            </a:r>
          </a:p>
        </p:txBody>
      </p:sp>
      <p:sp>
        <p:nvSpPr>
          <p:cNvPr id="12294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2295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sp>
        <p:nvSpPr>
          <p:cNvPr id="12296" name="Rectangle 45"/>
          <p:cNvSpPr>
            <a:spLocks noChangeArrowheads="1"/>
          </p:cNvSpPr>
          <p:nvPr/>
        </p:nvSpPr>
        <p:spPr bwMode="auto">
          <a:xfrm>
            <a:off x="4800600" y="838200"/>
            <a:ext cx="39624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s-ES" sz="1200">
                <a:latin typeface="Tahoma" pitchFamily="34" charset="0"/>
              </a:rPr>
              <a:t>Iniciativa de la Asociación Río Cali, que ofrece giras de observación  de aves  en los Bosques de Niebla de San Antonio y el Kilómetro 18, fomentando la investigación, la educación y la conservación de los últimos fragmentos de bosques andinos en la cuenca de los Ríos Cali y Aguacatal.</a:t>
            </a:r>
            <a:endParaRPr lang="en-US" sz="1200">
              <a:latin typeface="Tahoma" pitchFamily="34" charset="0"/>
            </a:endParaRPr>
          </a:p>
          <a:p>
            <a:pPr algn="ctr"/>
            <a:endParaRPr lang="es-ES" sz="1200">
              <a:latin typeface="Tahoma" pitchFamily="34" charset="0"/>
            </a:endParaRPr>
          </a:p>
        </p:txBody>
      </p:sp>
      <p:sp>
        <p:nvSpPr>
          <p:cNvPr id="12297" name="Text Box 49"/>
          <p:cNvSpPr txBox="1">
            <a:spLocks noChangeArrowheads="1"/>
          </p:cNvSpPr>
          <p:nvPr/>
        </p:nvSpPr>
        <p:spPr bwMode="auto">
          <a:xfrm>
            <a:off x="3429000" y="2057400"/>
            <a:ext cx="9159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600" i="1">
                <a:latin typeface="Calibri" pitchFamily="34" charset="0"/>
              </a:rPr>
              <a:t>Foto:Sebastian Palau</a:t>
            </a:r>
          </a:p>
        </p:txBody>
      </p:sp>
      <p:sp>
        <p:nvSpPr>
          <p:cNvPr id="12298" name="Text Box 51"/>
          <p:cNvSpPr txBox="1">
            <a:spLocks noChangeArrowheads="1"/>
          </p:cNvSpPr>
          <p:nvPr/>
        </p:nvSpPr>
        <p:spPr bwMode="auto">
          <a:xfrm>
            <a:off x="1524000" y="1676400"/>
            <a:ext cx="10874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800" i="1">
                <a:solidFill>
                  <a:schemeClr val="bg1"/>
                </a:solidFill>
                <a:latin typeface="Calibri" pitchFamily="34" charset="0"/>
              </a:rPr>
              <a:t>Foto:Felipe Cantera</a:t>
            </a:r>
          </a:p>
        </p:txBody>
      </p:sp>
      <p:pic>
        <p:nvPicPr>
          <p:cNvPr id="12299" name="Picture 57" descr="MAPALINA TRAVELS LOGO somb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6140450"/>
            <a:ext cx="1600200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58" descr="flurisuga mellivo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057400"/>
            <a:ext cx="2209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59" descr="avistamient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57400"/>
            <a:ext cx="2286000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60" descr="Bosque de Niebla de San Antonio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8613"/>
            <a:ext cx="2286000" cy="157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3" name="Picture 61" descr="vuelta de occidente foto golit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3962400"/>
            <a:ext cx="2209800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4" name="Picture 62" descr="Observando aves en en San Antonio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962400"/>
            <a:ext cx="2286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5" name="Picture 63" descr="Trogon collari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8400" y="304800"/>
            <a:ext cx="2209800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6" name="Rectangle 64"/>
          <p:cNvSpPr>
            <a:spLocks noChangeArrowheads="1"/>
          </p:cNvSpPr>
          <p:nvPr/>
        </p:nvSpPr>
        <p:spPr bwMode="auto">
          <a:xfrm>
            <a:off x="4800600" y="2201863"/>
            <a:ext cx="3962400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1100">
                <a:latin typeface="Tahoma" pitchFamily="34" charset="0"/>
              </a:rPr>
              <a:t>El servicio incluye:</a:t>
            </a:r>
            <a:endParaRPr lang="en-US" sz="1100">
              <a:latin typeface="Tahoma" pitchFamily="34" charset="0"/>
            </a:endParaRP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 Recorrido por uno de los mejores lugares del mundo</a:t>
            </a:r>
            <a:br>
              <a:rPr lang="es-ES" sz="1100">
                <a:latin typeface="Tahoma" pitchFamily="34" charset="0"/>
              </a:rPr>
            </a:br>
            <a:r>
              <a:rPr lang="es-ES" sz="1100">
                <a:latin typeface="Tahoma" pitchFamily="34" charset="0"/>
              </a:rPr>
              <a:t>  para observar aves, donde podrá avistar mas de 190 </a:t>
            </a:r>
            <a:br>
              <a:rPr lang="es-ES" sz="1100">
                <a:latin typeface="Tahoma" pitchFamily="34" charset="0"/>
              </a:rPr>
            </a:br>
            <a:r>
              <a:rPr lang="es-ES" sz="1100">
                <a:latin typeface="Tahoma" pitchFamily="34" charset="0"/>
              </a:rPr>
              <a:t>  especies.</a:t>
            </a: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Transporte terrestre.   </a:t>
            </a: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 Hospedaje  por una noche. </a:t>
            </a: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 Alimentación.</a:t>
            </a: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 Inducción  sobre como observar aves.</a:t>
            </a: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 Guías locales expertos en observación de aves. </a:t>
            </a:r>
          </a:p>
          <a:p>
            <a:pPr>
              <a:buFontTx/>
              <a:buChar char="•"/>
            </a:pPr>
            <a:r>
              <a:rPr lang="es-ES" sz="1100">
                <a:latin typeface="Tahoma" pitchFamily="34" charset="0"/>
              </a:rPr>
              <a:t> Información actualizada sobre biodiversidad y </a:t>
            </a:r>
            <a:br>
              <a:rPr lang="es-ES" sz="1100">
                <a:latin typeface="Tahoma" pitchFamily="34" charset="0"/>
              </a:rPr>
            </a:br>
            <a:r>
              <a:rPr lang="es-ES" sz="1100">
                <a:latin typeface="Tahoma" pitchFamily="34" charset="0"/>
              </a:rPr>
              <a:t>  conservación a nivel local.</a:t>
            </a:r>
          </a:p>
          <a:p>
            <a:endParaRPr lang="es-ES" sz="1100">
              <a:latin typeface="Tahoma" pitchFamily="34" charset="0"/>
            </a:endParaRPr>
          </a:p>
          <a:p>
            <a:pPr algn="just"/>
            <a:r>
              <a:rPr lang="es-ES" sz="1100">
                <a:latin typeface="Tahoma" pitchFamily="34" charset="0"/>
              </a:rPr>
              <a:t>El 10% de los costos del servicio se destinaran a programas de conservación de las aves y su hábitat a nivel local. </a:t>
            </a:r>
            <a:endParaRPr lang="en-US" sz="1100">
              <a:latin typeface="Tahoma" pitchFamily="34" charset="0"/>
            </a:endParaRPr>
          </a:p>
          <a:p>
            <a:pPr algn="ctr" eaLnBrk="0" hangingPunct="0"/>
            <a:endParaRPr lang="en-US" sz="11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071688"/>
            <a:ext cx="8858250" cy="19288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85800" y="200025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La </a:t>
            </a:r>
            <a:r>
              <a:rPr lang="es-CO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elvira</a:t>
            </a: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14339" name="Picture 65" descr="P7110179"/>
          <p:cNvPicPr>
            <a:picLocks noChangeAspect="1" noChangeArrowheads="1"/>
          </p:cNvPicPr>
          <p:nvPr/>
        </p:nvPicPr>
        <p:blipFill>
          <a:blip r:embed="rId2" cstate="print">
            <a:lum bright="64000" contrast="-76000"/>
          </a:blip>
          <a:srcRect/>
          <a:stretch>
            <a:fillRect/>
          </a:stretch>
        </p:blipFill>
        <p:spPr bwMode="auto">
          <a:xfrm>
            <a:off x="5151438" y="0"/>
            <a:ext cx="33940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211763" y="304800"/>
            <a:ext cx="30749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La Paila de Lilia</a:t>
            </a:r>
          </a:p>
        </p:txBody>
      </p:sp>
      <p:sp>
        <p:nvSpPr>
          <p:cNvPr id="14341" name="Oval 6"/>
          <p:cNvSpPr>
            <a:spLocks noChangeArrowheads="1"/>
          </p:cNvSpPr>
          <p:nvPr/>
        </p:nvSpPr>
        <p:spPr bwMode="auto">
          <a:xfrm>
            <a:off x="5634038" y="4795838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La Elvira  Cabecera</a:t>
            </a:r>
          </a:p>
          <a:p>
            <a:pPr algn="ctr"/>
            <a:r>
              <a:rPr lang="es-CO" b="1">
                <a:cs typeface="Arial" charset="0"/>
              </a:rPr>
              <a:t>ALISTAMIENTO:   B</a:t>
            </a:r>
          </a:p>
        </p:txBody>
      </p: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5643563" y="6096000"/>
            <a:ext cx="29892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Alvaro Perafan</a:t>
            </a:r>
          </a:p>
          <a:p>
            <a:pPr algn="ctr"/>
            <a:r>
              <a:rPr lang="es-CO" b="1">
                <a:latin typeface="Calibri" pitchFamily="34" charset="0"/>
              </a:rPr>
              <a:t>Tel: 314 667 8477 – 394 90 93</a:t>
            </a:r>
          </a:p>
        </p:txBody>
      </p:sp>
      <p:sp>
        <p:nvSpPr>
          <p:cNvPr id="14343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4344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sp>
        <p:nvSpPr>
          <p:cNvPr id="14345" name="Rectangle 55"/>
          <p:cNvSpPr>
            <a:spLocks noChangeArrowheads="1"/>
          </p:cNvSpPr>
          <p:nvPr/>
        </p:nvSpPr>
        <p:spPr bwMode="auto">
          <a:xfrm>
            <a:off x="4876800" y="915988"/>
            <a:ext cx="386715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en-US" sz="1400" b="1">
              <a:latin typeface="Calibri" pitchFamily="34" charset="0"/>
            </a:endParaRPr>
          </a:p>
          <a:p>
            <a:pPr algn="ctr"/>
            <a:r>
              <a:rPr lang="es-MX" sz="1400" b="1">
                <a:latin typeface="Tahoma" pitchFamily="34" charset="0"/>
              </a:rPr>
              <a:t>Salón múltiple para eventos </a:t>
            </a:r>
          </a:p>
          <a:p>
            <a:pPr algn="ctr"/>
            <a:r>
              <a:rPr lang="es-MX" sz="1400" b="1">
                <a:latin typeface="Tahoma" pitchFamily="34" charset="0"/>
              </a:rPr>
              <a:t>Capacidad: 80  personas</a:t>
            </a:r>
          </a:p>
          <a:p>
            <a:pPr algn="ctr"/>
            <a:endParaRPr lang="es-MX" sz="1400" b="1">
              <a:latin typeface="Tahoma" pitchFamily="34" charset="0"/>
            </a:endParaRPr>
          </a:p>
          <a:p>
            <a:pPr algn="ctr"/>
            <a:r>
              <a:rPr lang="es-MX" sz="1400" b="1">
                <a:latin typeface="Tahoma" pitchFamily="34" charset="0"/>
              </a:rPr>
              <a:t>Atractivo natural:</a:t>
            </a:r>
          </a:p>
          <a:p>
            <a:pPr algn="ctr"/>
            <a:r>
              <a:rPr lang="es-MX" sz="1400" b="1">
                <a:latin typeface="Tahoma" pitchFamily="34" charset="0"/>
              </a:rPr>
              <a:t>Cascada y paisaje</a:t>
            </a:r>
          </a:p>
          <a:p>
            <a:pPr algn="ctr"/>
            <a:endParaRPr lang="en-US" sz="1400" b="1">
              <a:latin typeface="Tahoma" pitchFamily="34" charset="0"/>
            </a:endParaRPr>
          </a:p>
          <a:p>
            <a:pPr algn="ctr"/>
            <a:r>
              <a:rPr lang="es-MX" sz="1400" b="1">
                <a:latin typeface="Tahoma" pitchFamily="34" charset="0"/>
              </a:rPr>
              <a:t>Alojamiento en habitaciones con camarotes</a:t>
            </a:r>
          </a:p>
          <a:p>
            <a:pPr algn="ctr"/>
            <a:endParaRPr lang="es-MX" sz="1400" b="1">
              <a:latin typeface="Tahoma" pitchFamily="34" charset="0"/>
            </a:endParaRPr>
          </a:p>
          <a:p>
            <a:pPr algn="ctr"/>
            <a:r>
              <a:rPr lang="es-MX" sz="1400" b="1">
                <a:latin typeface="Tahoma" pitchFamily="34" charset="0"/>
              </a:rPr>
              <a:t>Capacidad máxima: xx personas</a:t>
            </a:r>
          </a:p>
          <a:p>
            <a:pPr algn="ctr"/>
            <a:endParaRPr lang="es-MX" sz="1400" b="1">
              <a:latin typeface="Tahoma" pitchFamily="34" charset="0"/>
            </a:endParaRPr>
          </a:p>
          <a:p>
            <a:pPr algn="ctr"/>
            <a:r>
              <a:rPr lang="es-MX" sz="1400" b="1">
                <a:latin typeface="Tahoma" pitchFamily="34" charset="0"/>
              </a:rPr>
              <a:t>Cabaña independiente con capacidad </a:t>
            </a:r>
          </a:p>
          <a:p>
            <a:pPr algn="ctr"/>
            <a:r>
              <a:rPr lang="es-MX" sz="1400" b="1">
                <a:latin typeface="Tahoma" pitchFamily="34" charset="0"/>
              </a:rPr>
              <a:t>Para 6 personas en camarotes. </a:t>
            </a:r>
          </a:p>
          <a:p>
            <a:pPr algn="ctr"/>
            <a:endParaRPr lang="es-MX" sz="1400" b="1">
              <a:latin typeface="Tahoma" pitchFamily="34" charset="0"/>
            </a:endParaRPr>
          </a:p>
          <a:p>
            <a:pPr algn="ctr" eaLnBrk="0" hangingPunct="0"/>
            <a:endParaRPr lang="en-US" sz="1400" b="1">
              <a:latin typeface="Tahoma" pitchFamily="34" charset="0"/>
            </a:endParaRPr>
          </a:p>
        </p:txBody>
      </p:sp>
      <p:pic>
        <p:nvPicPr>
          <p:cNvPr id="14346" name="Picture 61" descr="P71101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1905000"/>
            <a:ext cx="2667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62" descr="P7110174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/>
          <a:stretch>
            <a:fillRect/>
          </a:stretch>
        </p:blipFill>
        <p:spPr bwMode="auto">
          <a:xfrm>
            <a:off x="457200" y="3733800"/>
            <a:ext cx="17907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63" descr="P7110179"/>
          <p:cNvPicPr>
            <a:picLocks noChangeAspect="1" noChangeArrowheads="1"/>
          </p:cNvPicPr>
          <p:nvPr/>
        </p:nvPicPr>
        <p:blipFill>
          <a:blip r:embed="rId5" cstate="print">
            <a:lum contrast="-6000"/>
          </a:blip>
          <a:srcRect/>
          <a:stretch>
            <a:fillRect/>
          </a:stretch>
        </p:blipFill>
        <p:spPr bwMode="auto">
          <a:xfrm>
            <a:off x="2590800" y="3733800"/>
            <a:ext cx="184943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64" descr="P7110186"/>
          <p:cNvPicPr>
            <a:picLocks noChangeAspect="1" noChangeArrowheads="1"/>
          </p:cNvPicPr>
          <p:nvPr/>
        </p:nvPicPr>
        <p:blipFill>
          <a:blip r:embed="rId6" cstate="print">
            <a:lum bright="6000" contrast="18000"/>
          </a:blip>
          <a:srcRect/>
          <a:stretch>
            <a:fillRect/>
          </a:stretch>
        </p:blipFill>
        <p:spPr bwMode="auto">
          <a:xfrm>
            <a:off x="381000" y="0"/>
            <a:ext cx="2743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071688"/>
            <a:ext cx="8858250" cy="19288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85800" y="200025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s-CO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Felidia</a:t>
            </a: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16387" name="Picture 44" descr="P7155148"/>
          <p:cNvPicPr>
            <a:picLocks noChangeAspect="1" noChangeArrowheads="1"/>
          </p:cNvPicPr>
          <p:nvPr/>
        </p:nvPicPr>
        <p:blipFill>
          <a:blip r:embed="rId2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4724400" y="0"/>
            <a:ext cx="40386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810250" y="142875"/>
            <a:ext cx="1876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Altamira</a:t>
            </a:r>
          </a:p>
        </p:txBody>
      </p:sp>
      <p:sp>
        <p:nvSpPr>
          <p:cNvPr id="16389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Felidia</a:t>
            </a:r>
          </a:p>
          <a:p>
            <a:pPr algn="ctr"/>
            <a:r>
              <a:rPr lang="es-CO" b="1">
                <a:cs typeface="Arial" charset="0"/>
              </a:rPr>
              <a:t>El Cedral</a:t>
            </a:r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4743450" y="785813"/>
            <a:ext cx="418623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600" b="1">
                <a:latin typeface="Tahoma" pitchFamily="34" charset="0"/>
              </a:rPr>
              <a:t>Finca demostrativa planificada</a:t>
            </a:r>
          </a:p>
          <a:p>
            <a:pPr algn="ctr"/>
            <a:endParaRPr lang="es-CO" sz="1600" b="1">
              <a:latin typeface="Tahoma" pitchFamily="34" charset="0"/>
            </a:endParaRPr>
          </a:p>
          <a:p>
            <a:pPr algn="ctr"/>
            <a:r>
              <a:rPr lang="es-CO" sz="1600" b="1">
                <a:latin typeface="Tahoma" pitchFamily="34" charset="0"/>
              </a:rPr>
              <a:t>Sendero de Interpretación</a:t>
            </a:r>
          </a:p>
          <a:p>
            <a:pPr algn="ctr"/>
            <a:r>
              <a:rPr lang="es-CO" sz="1600" b="1">
                <a:latin typeface="Tahoma" pitchFamily="34" charset="0"/>
              </a:rPr>
              <a:t>Sistemas productivos en zona de ladera</a:t>
            </a:r>
          </a:p>
          <a:p>
            <a:pPr algn="ctr"/>
            <a:r>
              <a:rPr lang="es-CO" sz="1600" b="1">
                <a:latin typeface="Tahoma" pitchFamily="34" charset="0"/>
              </a:rPr>
              <a:t>Capacitación campesino a campesino</a:t>
            </a:r>
          </a:p>
          <a:p>
            <a:pPr algn="ctr"/>
            <a:r>
              <a:rPr lang="es-CO" sz="1600" b="1">
                <a:latin typeface="Tahoma" pitchFamily="34" charset="0"/>
              </a:rPr>
              <a:t>Planificación agroproductiva de predios</a:t>
            </a:r>
          </a:p>
          <a:p>
            <a:pPr algn="ctr"/>
            <a:r>
              <a:rPr lang="es-CO" sz="1600" b="1">
                <a:latin typeface="Tahoma" pitchFamily="34" charset="0"/>
              </a:rPr>
              <a:t>Casa campesina en bahareque</a:t>
            </a:r>
          </a:p>
          <a:p>
            <a:pPr algn="ctr"/>
            <a:r>
              <a:rPr lang="es-CO" sz="1600" b="1">
                <a:latin typeface="Tahoma" pitchFamily="34" charset="0"/>
              </a:rPr>
              <a:t>Manejo de materiales,</a:t>
            </a:r>
          </a:p>
          <a:p>
            <a:pPr algn="ctr"/>
            <a:r>
              <a:rPr lang="es-CO" sz="1600" b="1">
                <a:latin typeface="Tahoma" pitchFamily="34" charset="0"/>
              </a:rPr>
              <a:t>colores y adhesivos naturales</a:t>
            </a:r>
          </a:p>
          <a:p>
            <a:pPr algn="ctr"/>
            <a:r>
              <a:rPr lang="es-CO" sz="1600" b="1">
                <a:latin typeface="Tahoma" pitchFamily="34" charset="0"/>
              </a:rPr>
              <a:t>Cercos vivos</a:t>
            </a:r>
          </a:p>
          <a:p>
            <a:pPr algn="ctr"/>
            <a:endParaRPr lang="es-CO" sz="1600" b="1">
              <a:latin typeface="Tahoma" pitchFamily="34" charset="0"/>
            </a:endParaRPr>
          </a:p>
          <a:p>
            <a:pPr algn="ctr"/>
            <a:r>
              <a:rPr lang="es-CO" sz="1600" b="1">
                <a:latin typeface="Tahoma" pitchFamily="34" charset="0"/>
              </a:rPr>
              <a:t>Producción de ladrillo artesanal sin cocción</a:t>
            </a:r>
          </a:p>
          <a:p>
            <a:pPr algn="ctr"/>
            <a:endParaRPr lang="es-CO" sz="1600" b="1">
              <a:latin typeface="Tahoma" pitchFamily="34" charset="0"/>
            </a:endParaRPr>
          </a:p>
        </p:txBody>
      </p:sp>
      <p:sp>
        <p:nvSpPr>
          <p:cNvPr id="16391" name="Text Box 10"/>
          <p:cNvSpPr txBox="1">
            <a:spLocks noChangeArrowheads="1"/>
          </p:cNvSpPr>
          <p:nvPr/>
        </p:nvSpPr>
        <p:spPr bwMode="auto">
          <a:xfrm>
            <a:off x="6215063" y="6140450"/>
            <a:ext cx="18430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Juan Arango</a:t>
            </a:r>
          </a:p>
          <a:p>
            <a:pPr algn="ctr"/>
            <a:r>
              <a:rPr lang="es-CO" b="1">
                <a:latin typeface="Calibri" pitchFamily="34" charset="0"/>
              </a:rPr>
              <a:t>Tel: 313 600 2621</a:t>
            </a:r>
          </a:p>
          <a:p>
            <a:pPr algn="ctr"/>
            <a:endParaRPr lang="es-CO" b="1">
              <a:latin typeface="Calibri" pitchFamily="34" charset="0"/>
            </a:endParaRPr>
          </a:p>
        </p:txBody>
      </p:sp>
      <p:sp>
        <p:nvSpPr>
          <p:cNvPr id="16392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6393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6394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16395" name="Picture 45" descr="cerco vivo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2057400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46" descr="corredor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724400"/>
            <a:ext cx="3276600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47" descr="P7155142"/>
          <p:cNvPicPr>
            <a:picLocks noChangeAspect="1" noChangeArrowheads="1"/>
          </p:cNvPicPr>
          <p:nvPr/>
        </p:nvPicPr>
        <p:blipFill>
          <a:blip r:embed="rId5" cstate="print">
            <a:lum bright="18000"/>
          </a:blip>
          <a:srcRect/>
          <a:stretch>
            <a:fillRect/>
          </a:stretch>
        </p:blipFill>
        <p:spPr bwMode="auto">
          <a:xfrm>
            <a:off x="2590800" y="0"/>
            <a:ext cx="18637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48" descr="P71551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619375"/>
            <a:ext cx="24384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9" name="Picture 49" descr="compos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0800" y="3124200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17411" name="Picture 72" descr="P1010198"/>
          <p:cNvPicPr>
            <a:picLocks noChangeAspect="1" noChangeArrowheads="1"/>
          </p:cNvPicPr>
          <p:nvPr/>
        </p:nvPicPr>
        <p:blipFill>
          <a:blip r:embed="rId2" cstate="print">
            <a:lum bright="58000" contrast="-58000"/>
          </a:blip>
          <a:srcRect/>
          <a:stretch>
            <a:fillRect/>
          </a:stretch>
        </p:blipFill>
        <p:spPr bwMode="auto">
          <a:xfrm>
            <a:off x="4800600" y="228600"/>
            <a:ext cx="3962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176838" y="296863"/>
            <a:ext cx="3152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La </a:t>
            </a:r>
            <a:r>
              <a:rPr lang="es-CO" sz="3600" b="1" dirty="0" err="1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Manzarda</a:t>
            </a:r>
            <a:endParaRPr lang="es-CO" sz="3600" b="1" dirty="0">
              <a:solidFill>
                <a:srgbClr val="00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17413" name="Oval 6"/>
          <p:cNvSpPr>
            <a:spLocks noChangeArrowheads="1"/>
          </p:cNvSpPr>
          <p:nvPr/>
        </p:nvSpPr>
        <p:spPr bwMode="auto">
          <a:xfrm>
            <a:off x="5638800" y="4795838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Felidia – Cabecera parte alta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r>
              <a:rPr lang="es-CO" b="1">
                <a:cs typeface="Arial" charset="0"/>
              </a:rPr>
              <a:t>ALISTAMIENTO:   A  </a:t>
            </a:r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4714875" y="1065213"/>
            <a:ext cx="4124325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600" b="1">
                <a:latin typeface="Tahoma" pitchFamily="34" charset="0"/>
              </a:rPr>
              <a:t>Casa campestre </a:t>
            </a:r>
          </a:p>
          <a:p>
            <a:pPr algn="ctr"/>
            <a:r>
              <a:rPr lang="es-CO" sz="1600" b="1">
                <a:latin typeface="Tahoma" pitchFamily="34" charset="0"/>
              </a:rPr>
              <a:t>Eventos sociales, talleres y reuniones de trabajo</a:t>
            </a:r>
          </a:p>
          <a:p>
            <a:pPr algn="ctr"/>
            <a:r>
              <a:rPr lang="es-CO" sz="1600" b="1">
                <a:latin typeface="Tahoma" pitchFamily="34" charset="0"/>
              </a:rPr>
              <a:t>Alojamiento para 40 personas en 2 casas </a:t>
            </a:r>
          </a:p>
          <a:p>
            <a:pPr algn="ctr"/>
            <a:r>
              <a:rPr lang="es-CO" sz="1600" b="1">
                <a:latin typeface="Tahoma" pitchFamily="34" charset="0"/>
              </a:rPr>
              <a:t> Capacidad para 60 personas en el dia</a:t>
            </a:r>
          </a:p>
          <a:p>
            <a:pPr algn="ctr"/>
            <a:endParaRPr lang="es-CO" sz="1600" b="1">
              <a:latin typeface="Tahoma" pitchFamily="34" charset="0"/>
            </a:endParaRPr>
          </a:p>
          <a:p>
            <a:pPr algn="ctr"/>
            <a:r>
              <a:rPr lang="es-CO" sz="1600" b="1">
                <a:latin typeface="Tahoma" pitchFamily="34" charset="0"/>
              </a:rPr>
              <a:t>Equipo de sonido, telón, proyector de acetatos, </a:t>
            </a:r>
            <a:br>
              <a:rPr lang="es-CO" sz="1600" b="1">
                <a:latin typeface="Tahoma" pitchFamily="34" charset="0"/>
              </a:rPr>
            </a:br>
            <a:r>
              <a:rPr lang="es-CO" sz="1600" b="1">
                <a:latin typeface="Tahoma" pitchFamily="34" charset="0"/>
              </a:rPr>
              <a:t>TV, papelografo</a:t>
            </a:r>
          </a:p>
          <a:p>
            <a:pPr algn="ctr"/>
            <a:endParaRPr lang="es-CO" sz="1600" b="1">
              <a:latin typeface="Tahoma" pitchFamily="34" charset="0"/>
            </a:endParaRPr>
          </a:p>
          <a:p>
            <a:pPr algn="ctr"/>
            <a:r>
              <a:rPr lang="es-CO" sz="1600" b="1">
                <a:latin typeface="Tahoma" pitchFamily="34" charset="0"/>
              </a:rPr>
              <a:t>Planta eléctrica, agua caliente</a:t>
            </a:r>
          </a:p>
          <a:p>
            <a:pPr algn="ctr"/>
            <a:endParaRPr lang="es-CO" sz="1600" b="1">
              <a:latin typeface="Tahoma" pitchFamily="34" charset="0"/>
            </a:endParaRPr>
          </a:p>
        </p:txBody>
      </p:sp>
      <p:sp>
        <p:nvSpPr>
          <p:cNvPr id="17415" name="Text Box 10"/>
          <p:cNvSpPr txBox="1">
            <a:spLocks noChangeArrowheads="1"/>
          </p:cNvSpPr>
          <p:nvPr/>
        </p:nvSpPr>
        <p:spPr bwMode="auto">
          <a:xfrm>
            <a:off x="5956300" y="6072188"/>
            <a:ext cx="20526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cs typeface="Arial" charset="0"/>
              </a:rPr>
              <a:t>Jorge Behar</a:t>
            </a:r>
          </a:p>
          <a:p>
            <a:pPr algn="ctr"/>
            <a:r>
              <a:rPr lang="es-CO" b="1">
                <a:cs typeface="Arial" charset="0"/>
              </a:rPr>
              <a:t>Tel: 301 460 0437</a:t>
            </a:r>
          </a:p>
          <a:p>
            <a:pPr algn="ctr"/>
            <a:endParaRPr lang="es-CO" b="1">
              <a:cs typeface="Arial" charset="0"/>
            </a:endParaRPr>
          </a:p>
        </p:txBody>
      </p:sp>
      <p:sp>
        <p:nvSpPr>
          <p:cNvPr id="17416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7417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7418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17419" name="Picture 67" descr="P10102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0"/>
            <a:ext cx="2971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68" descr="P1010198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/>
          <a:stretch>
            <a:fillRect/>
          </a:stretch>
        </p:blipFill>
        <p:spPr bwMode="auto">
          <a:xfrm>
            <a:off x="0" y="4114800"/>
            <a:ext cx="2362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69" descr="P101019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09800"/>
            <a:ext cx="23622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Picture 70" descr="P1010224"/>
          <p:cNvPicPr>
            <a:picLocks noChangeAspect="1" noChangeArrowheads="1"/>
          </p:cNvPicPr>
          <p:nvPr/>
        </p:nvPicPr>
        <p:blipFill>
          <a:blip r:embed="rId6" cstate="print">
            <a:lum contrast="6000"/>
          </a:blip>
          <a:srcRect/>
          <a:stretch>
            <a:fillRect/>
          </a:stretch>
        </p:blipFill>
        <p:spPr bwMode="auto">
          <a:xfrm>
            <a:off x="2362200" y="2819400"/>
            <a:ext cx="2286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3" name="Picture 71" descr="P1010206"/>
          <p:cNvPicPr>
            <a:picLocks noChangeAspect="1" noChangeArrowheads="1"/>
          </p:cNvPicPr>
          <p:nvPr/>
        </p:nvPicPr>
        <p:blipFill>
          <a:blip r:embed="rId7" cstate="print">
            <a:lum contrast="6000"/>
          </a:blip>
          <a:srcRect/>
          <a:stretch>
            <a:fillRect/>
          </a:stretch>
        </p:blipFill>
        <p:spPr bwMode="auto">
          <a:xfrm>
            <a:off x="2362200" y="4800600"/>
            <a:ext cx="22098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18435" name="Picture 51" descr="P1016105"/>
          <p:cNvPicPr>
            <a:picLocks noChangeAspect="1" noChangeArrowheads="1"/>
          </p:cNvPicPr>
          <p:nvPr/>
        </p:nvPicPr>
        <p:blipFill>
          <a:blip r:embed="rId2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4724400" y="228600"/>
            <a:ext cx="419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770563" y="304800"/>
            <a:ext cx="1958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00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Villa Ceci</a:t>
            </a:r>
          </a:p>
        </p:txBody>
      </p:sp>
      <p:sp>
        <p:nvSpPr>
          <p:cNvPr id="18437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Felidia - La Soledad</a:t>
            </a:r>
          </a:p>
          <a:p>
            <a:pPr algn="ctr"/>
            <a:r>
              <a:rPr lang="es-CO" b="1">
                <a:cs typeface="Arial" charset="0"/>
              </a:rPr>
              <a:t>ALISTAMIENTO:   A  </a:t>
            </a:r>
          </a:p>
        </p:txBody>
      </p:sp>
      <p:sp>
        <p:nvSpPr>
          <p:cNvPr id="18438" name="Text Box 7"/>
          <p:cNvSpPr txBox="1">
            <a:spLocks noChangeArrowheads="1"/>
          </p:cNvSpPr>
          <p:nvPr/>
        </p:nvSpPr>
        <p:spPr bwMode="auto">
          <a:xfrm>
            <a:off x="4800600" y="990600"/>
            <a:ext cx="39624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200" b="1">
                <a:latin typeface="Tahoma" pitchFamily="34" charset="0"/>
              </a:rPr>
              <a:t>Finca para descanso</a:t>
            </a:r>
          </a:p>
          <a:p>
            <a:pPr algn="ctr"/>
            <a:r>
              <a:rPr lang="es-CO" sz="1200" b="1">
                <a:latin typeface="Tahoma" pitchFamily="34" charset="0"/>
              </a:rPr>
              <a:t>Alojamiento para un grupo familiar 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CO" sz="1200" b="1">
                <a:latin typeface="Tahoma" pitchFamily="34" charset="0"/>
              </a:rPr>
              <a:t>Capacidad: 12 personas</a:t>
            </a:r>
          </a:p>
          <a:p>
            <a:pPr algn="ctr"/>
            <a:r>
              <a:rPr lang="es-CO" sz="1200" b="1">
                <a:latin typeface="Tahoma" pitchFamily="34" charset="0"/>
              </a:rPr>
              <a:t>Alimentación opcional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MX" sz="1200" b="1">
                <a:latin typeface="Tahoma" pitchFamily="34" charset="0"/>
              </a:rPr>
              <a:t>Caminata de 1 hora con posibilidad de baño en charco</a:t>
            </a:r>
          </a:p>
          <a:p>
            <a:pPr algn="ctr"/>
            <a:endParaRPr lang="es-ES" sz="1200" b="1">
              <a:latin typeface="Tahoma" pitchFamily="34" charset="0"/>
            </a:endParaRPr>
          </a:p>
          <a:p>
            <a:pPr algn="ctr"/>
            <a:r>
              <a:rPr lang="es-ES" sz="1200" b="1">
                <a:latin typeface="Tahoma" pitchFamily="34" charset="0"/>
              </a:rPr>
              <a:t>Cancha múltiple de tejo y futbolito, columpio de vuelo. Pileta para niños</a:t>
            </a:r>
          </a:p>
          <a:p>
            <a:pPr algn="ctr"/>
            <a:r>
              <a:rPr lang="es-ES" sz="1200" b="1">
                <a:latin typeface="Tahoma" pitchFamily="34" charset="0"/>
              </a:rPr>
              <a:t>Mesas de billar y billar pool, 2 juegos de sapo</a:t>
            </a:r>
          </a:p>
          <a:p>
            <a:pPr algn="ctr"/>
            <a:r>
              <a:rPr lang="es-ES" sz="1200" b="1">
                <a:latin typeface="Tahoma" pitchFamily="34" charset="0"/>
              </a:rPr>
              <a:t>Estadero-bar, TV Cable</a:t>
            </a:r>
          </a:p>
          <a:p>
            <a:pPr algn="ctr"/>
            <a:endParaRPr lang="es-ES" sz="1200" b="1">
              <a:latin typeface="Tahoma" pitchFamily="34" charset="0"/>
            </a:endParaRPr>
          </a:p>
          <a:p>
            <a:pPr algn="ctr"/>
            <a:endParaRPr lang="es-ES" sz="1200" b="1">
              <a:latin typeface="Tahoma" pitchFamily="34" charset="0"/>
            </a:endParaRPr>
          </a:p>
          <a:p>
            <a:pPr algn="ctr"/>
            <a:r>
              <a:rPr lang="es-ES" sz="1200" b="1">
                <a:latin typeface="Tahoma" pitchFamily="34" charset="0"/>
              </a:rPr>
              <a:t>Huerta casera, cultivo de heliconias, ave del paraiso, mora, frutales y especies menores</a:t>
            </a:r>
          </a:p>
          <a:p>
            <a:pPr algn="ctr"/>
            <a:endParaRPr lang="es-MX" sz="1200" b="1">
              <a:latin typeface="Tahoma" pitchFamily="34" charset="0"/>
            </a:endParaRPr>
          </a:p>
          <a:p>
            <a:pPr algn="ctr"/>
            <a:r>
              <a:rPr lang="es-MX" sz="1200" b="1">
                <a:latin typeface="Tahoma" pitchFamily="34" charset="0"/>
              </a:rPr>
              <a:t>Aislamiento, tranquilidad, paisaje y silencio</a:t>
            </a:r>
            <a:endParaRPr lang="es-CO" sz="1200" b="1">
              <a:latin typeface="Tahoma" pitchFamily="34" charset="0"/>
            </a:endParaRPr>
          </a:p>
        </p:txBody>
      </p:sp>
      <p:sp>
        <p:nvSpPr>
          <p:cNvPr id="18439" name="Text Box 10"/>
          <p:cNvSpPr txBox="1">
            <a:spLocks noChangeArrowheads="1"/>
          </p:cNvSpPr>
          <p:nvPr/>
        </p:nvSpPr>
        <p:spPr bwMode="auto">
          <a:xfrm>
            <a:off x="5857875" y="6076950"/>
            <a:ext cx="18430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Beatriz Zapata</a:t>
            </a:r>
            <a:br>
              <a:rPr lang="es-CO" b="1">
                <a:latin typeface="Calibri" pitchFamily="34" charset="0"/>
              </a:rPr>
            </a:br>
            <a:r>
              <a:rPr lang="es-CO" b="1">
                <a:latin typeface="Calibri" pitchFamily="34" charset="0"/>
              </a:rPr>
              <a:t>Tel: 316 890 0468</a:t>
            </a:r>
          </a:p>
        </p:txBody>
      </p:sp>
      <p:sp>
        <p:nvSpPr>
          <p:cNvPr id="18440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8441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18442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18443" name="Picture 61" descr="P1010246"/>
          <p:cNvPicPr>
            <a:picLocks noChangeAspect="1" noChangeArrowheads="1"/>
          </p:cNvPicPr>
          <p:nvPr/>
        </p:nvPicPr>
        <p:blipFill>
          <a:blip r:embed="rId3" cstate="print">
            <a:lum bright="6000" contrast="6000"/>
          </a:blip>
          <a:srcRect/>
          <a:stretch>
            <a:fillRect/>
          </a:stretch>
        </p:blipFill>
        <p:spPr bwMode="auto">
          <a:xfrm>
            <a:off x="457200" y="4376738"/>
            <a:ext cx="35814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63" descr="P10102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2781300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64" descr="P101024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0"/>
            <a:ext cx="2590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65" descr="P10102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00038"/>
            <a:ext cx="2590800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66" descr="P101024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43200" y="0"/>
            <a:ext cx="188595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2071688"/>
            <a:ext cx="8858250" cy="19288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685800" y="200025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s-CO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La leonera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20483" name="Picture 45" descr="P7035091"/>
          <p:cNvPicPr>
            <a:picLocks noChangeAspect="1" noChangeArrowheads="1"/>
          </p:cNvPicPr>
          <p:nvPr/>
        </p:nvPicPr>
        <p:blipFill>
          <a:blip r:embed="rId2" cstate="print">
            <a:lum bright="22000" contrast="-70000"/>
          </a:blip>
          <a:srcRect/>
          <a:stretch>
            <a:fillRect/>
          </a:stretch>
        </p:blipFill>
        <p:spPr bwMode="auto">
          <a:xfrm>
            <a:off x="5213350" y="0"/>
            <a:ext cx="35496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486400" y="609600"/>
            <a:ext cx="2822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 </a:t>
            </a:r>
            <a:r>
              <a:rPr lang="es-CO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Bichacue</a:t>
            </a: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 </a:t>
            </a:r>
            <a:r>
              <a:rPr lang="es-CO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Yat</a:t>
            </a: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 </a:t>
            </a:r>
          </a:p>
        </p:txBody>
      </p:sp>
      <p:sp>
        <p:nvSpPr>
          <p:cNvPr id="20485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La Leonera - Cabecera</a:t>
            </a:r>
          </a:p>
        </p:txBody>
      </p:sp>
      <p:sp>
        <p:nvSpPr>
          <p:cNvPr id="20486" name="Text Box 10"/>
          <p:cNvSpPr txBox="1">
            <a:spLocks noChangeArrowheads="1"/>
          </p:cNvSpPr>
          <p:nvPr/>
        </p:nvSpPr>
        <p:spPr bwMode="auto">
          <a:xfrm>
            <a:off x="4572000" y="6143625"/>
            <a:ext cx="44862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 Tomas Dorian Muñoz </a:t>
            </a:r>
          </a:p>
          <a:p>
            <a:pPr algn="ctr"/>
            <a:r>
              <a:rPr lang="es-CO" b="1">
                <a:latin typeface="Calibri" pitchFamily="34" charset="0"/>
              </a:rPr>
              <a:t>Tel: 317 497 7191 – 892 7239 – 315 455 26 20</a:t>
            </a:r>
          </a:p>
        </p:txBody>
      </p:sp>
      <p:sp>
        <p:nvSpPr>
          <p:cNvPr id="20487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20488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20489" name="Picture 46" descr="P1016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36900"/>
            <a:ext cx="32004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47" descr="P10161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3581400"/>
            <a:ext cx="159226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48" descr="P10161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93825"/>
            <a:ext cx="3200400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49" descr="P10161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978400"/>
            <a:ext cx="3200400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3" name="Picture 50" descr="P703509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2004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4" name="Text Box 51"/>
          <p:cNvSpPr txBox="1">
            <a:spLocks noChangeArrowheads="1"/>
          </p:cNvSpPr>
          <p:nvPr/>
        </p:nvSpPr>
        <p:spPr bwMode="auto">
          <a:xfrm>
            <a:off x="5072063" y="1500188"/>
            <a:ext cx="364331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b="1">
                <a:cs typeface="Arial" charset="0"/>
              </a:rPr>
              <a:t>Recorrido por mágico Santuario de </a:t>
            </a:r>
          </a:p>
          <a:p>
            <a:pPr algn="ctr"/>
            <a:r>
              <a:rPr lang="es-CO" b="1">
                <a:cs typeface="Arial" charset="0"/>
              </a:rPr>
              <a:t>Musgos y miniaturas en compañía </a:t>
            </a:r>
          </a:p>
          <a:p>
            <a:pPr algn="ctr"/>
            <a:r>
              <a:rPr lang="es-CO" b="1">
                <a:cs typeface="Arial" charset="0"/>
              </a:rPr>
              <a:t>de duendes y hadas protectoras</a:t>
            </a:r>
          </a:p>
          <a:p>
            <a:pPr algn="ctr"/>
            <a:r>
              <a:rPr lang="es-CO" b="1">
                <a:cs typeface="Arial" charset="0"/>
              </a:rPr>
              <a:t>Taller de cerámica</a:t>
            </a:r>
          </a:p>
          <a:p>
            <a:pPr algn="ctr"/>
            <a:r>
              <a:rPr lang="es-CO" b="1">
                <a:cs typeface="Arial" charset="0"/>
              </a:rPr>
              <a:t>Avistamiento de aves y mariposas</a:t>
            </a:r>
          </a:p>
          <a:p>
            <a:pPr algn="ctr"/>
            <a:r>
              <a:rPr lang="es-CO" b="1">
                <a:cs typeface="Arial" charset="0"/>
              </a:rPr>
              <a:t>Cultivo de heliconias</a:t>
            </a:r>
          </a:p>
          <a:p>
            <a:pPr algn="ctr"/>
            <a:endParaRPr lang="es-CO" b="1">
              <a:cs typeface="Arial" charset="0"/>
            </a:endParaRPr>
          </a:p>
          <a:p>
            <a:pPr algn="ctr"/>
            <a:endParaRPr lang="es-CO" b="1">
              <a:cs typeface="Arial" charset="0"/>
            </a:endParaRPr>
          </a:p>
        </p:txBody>
      </p:sp>
      <p:pic>
        <p:nvPicPr>
          <p:cNvPr id="20495" name="Picture 52" descr="P703509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1066800"/>
            <a:ext cx="1550988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21507" name="Picture 38" descr="p1016404"/>
          <p:cNvPicPr>
            <a:picLocks noChangeAspect="1" noChangeArrowheads="1"/>
          </p:cNvPicPr>
          <p:nvPr/>
        </p:nvPicPr>
        <p:blipFill>
          <a:blip r:embed="rId2" cstate="print">
            <a:lum bright="28000" contrast="-70000"/>
          </a:blip>
          <a:srcRect/>
          <a:stretch>
            <a:fillRect/>
          </a:stretch>
        </p:blipFill>
        <p:spPr bwMode="auto">
          <a:xfrm>
            <a:off x="5062538" y="0"/>
            <a:ext cx="3700462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065713" y="228600"/>
            <a:ext cx="35750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Reserva Natural</a:t>
            </a:r>
          </a:p>
          <a:p>
            <a:pPr algn="ctr">
              <a:defRPr/>
            </a:pP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Corazones Verdes</a:t>
            </a:r>
          </a:p>
        </p:txBody>
      </p:sp>
      <p:sp>
        <p:nvSpPr>
          <p:cNvPr id="21509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La Leonera - El Pato </a:t>
            </a:r>
          </a:p>
        </p:txBody>
      </p:sp>
      <p:sp>
        <p:nvSpPr>
          <p:cNvPr id="21510" name="Text Box 7"/>
          <p:cNvSpPr txBox="1">
            <a:spLocks noChangeArrowheads="1"/>
          </p:cNvSpPr>
          <p:nvPr/>
        </p:nvSpPr>
        <p:spPr bwMode="auto">
          <a:xfrm>
            <a:off x="4857750" y="1428750"/>
            <a:ext cx="40005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b="1">
                <a:cs typeface="Arial" charset="0"/>
              </a:rPr>
              <a:t>Alojamiento y alimentación </a:t>
            </a:r>
          </a:p>
          <a:p>
            <a:pPr algn="ctr"/>
            <a:r>
              <a:rPr lang="es-CO" b="1">
                <a:cs typeface="Arial" charset="0"/>
              </a:rPr>
              <a:t>Capacidad: 9 personas en 3 habitaciones</a:t>
            </a:r>
          </a:p>
          <a:p>
            <a:pPr algn="ctr"/>
            <a:r>
              <a:rPr lang="es-CO" b="1">
                <a:cs typeface="Arial" charset="0"/>
              </a:rPr>
              <a:t>Zona para acampar</a:t>
            </a:r>
          </a:p>
          <a:p>
            <a:pPr algn="ctr"/>
            <a:r>
              <a:rPr lang="es-CO" b="1">
                <a:cs typeface="Arial" charset="0"/>
              </a:rPr>
              <a:t>Lugar para descanso y observación de avifauna</a:t>
            </a:r>
          </a:p>
          <a:p>
            <a:pPr algn="ctr"/>
            <a:r>
              <a:rPr lang="es-CO" b="1">
                <a:cs typeface="Arial" charset="0"/>
              </a:rPr>
              <a:t>Senderos por el predio</a:t>
            </a:r>
          </a:p>
          <a:p>
            <a:pPr algn="ctr"/>
            <a:r>
              <a:rPr lang="es-CO" b="1">
                <a:cs typeface="Arial" charset="0"/>
              </a:rPr>
              <a:t>Cascada natural y nacimientos de agua</a:t>
            </a:r>
          </a:p>
          <a:p>
            <a:pPr algn="ctr"/>
            <a:r>
              <a:rPr lang="es-CO" b="1">
                <a:cs typeface="Arial" charset="0"/>
              </a:rPr>
              <a:t>Humedal</a:t>
            </a:r>
          </a:p>
          <a:p>
            <a:pPr algn="ctr"/>
            <a:r>
              <a:rPr lang="es-CO" b="1">
                <a:cs typeface="Arial" charset="0"/>
              </a:rPr>
              <a:t>Altitud: 2.200 msnm</a:t>
            </a:r>
          </a:p>
        </p:txBody>
      </p:sp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5500688" y="6072188"/>
            <a:ext cx="3340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 Orlando Muñoz </a:t>
            </a:r>
          </a:p>
          <a:p>
            <a:pPr algn="ctr"/>
            <a:r>
              <a:rPr lang="es-CO" b="1">
                <a:latin typeface="Calibri" pitchFamily="34" charset="0"/>
              </a:rPr>
              <a:t>Tel: 317 248 1156 – 317 254 9001</a:t>
            </a:r>
          </a:p>
        </p:txBody>
      </p:sp>
      <p:sp>
        <p:nvSpPr>
          <p:cNvPr id="21512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21513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21514" name="Picture 39" descr="P10164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0"/>
            <a:ext cx="3200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40" descr="P10164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5097463"/>
            <a:ext cx="3048000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41" descr="P10164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057400"/>
            <a:ext cx="222885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42" descr="P703508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2057400"/>
            <a:ext cx="2057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44" descr="P10164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0800" y="3505200"/>
            <a:ext cx="2057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22531" name="Picture 39" descr="P7035060"/>
          <p:cNvPicPr>
            <a:picLocks noChangeAspect="1" noChangeArrowheads="1"/>
          </p:cNvPicPr>
          <p:nvPr/>
        </p:nvPicPr>
        <p:blipFill>
          <a:blip r:embed="rId2" cstate="print">
            <a:lum bright="46000" contrast="-70000"/>
          </a:blip>
          <a:srcRect/>
          <a:stretch>
            <a:fillRect/>
          </a:stretch>
        </p:blipFill>
        <p:spPr bwMode="auto">
          <a:xfrm>
            <a:off x="4495800" y="0"/>
            <a:ext cx="42672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113338" y="228600"/>
            <a:ext cx="3481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Granja Manantial</a:t>
            </a:r>
          </a:p>
        </p:txBody>
      </p:sp>
      <p:sp>
        <p:nvSpPr>
          <p:cNvPr id="22533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cs typeface="Arial" charset="0"/>
              </a:rPr>
              <a:t>La Leonera</a:t>
            </a:r>
          </a:p>
          <a:p>
            <a:pPr algn="ctr"/>
            <a:r>
              <a:rPr lang="es-CO" b="1">
                <a:cs typeface="Arial" charset="0"/>
              </a:rPr>
              <a:t>El Porvenir </a:t>
            </a:r>
          </a:p>
        </p:txBody>
      </p:sp>
      <p:sp>
        <p:nvSpPr>
          <p:cNvPr id="22534" name="Text Box 7"/>
          <p:cNvSpPr txBox="1">
            <a:spLocks noChangeArrowheads="1"/>
          </p:cNvSpPr>
          <p:nvPr/>
        </p:nvSpPr>
        <p:spPr bwMode="auto">
          <a:xfrm>
            <a:off x="4800600" y="1071563"/>
            <a:ext cx="396240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b="1">
                <a:latin typeface="Tahoma" pitchFamily="34" charset="0"/>
              </a:rPr>
              <a:t>Casa campesina en bahareque</a:t>
            </a:r>
          </a:p>
          <a:p>
            <a:pPr algn="ctr"/>
            <a:endParaRPr lang="es-CO" b="1">
              <a:latin typeface="Tahoma" pitchFamily="34" charset="0"/>
            </a:endParaRPr>
          </a:p>
          <a:p>
            <a:pPr algn="ctr"/>
            <a:r>
              <a:rPr lang="es-CO" b="1">
                <a:latin typeface="Tahoma" pitchFamily="34" charset="0"/>
              </a:rPr>
              <a:t>Alojamiento</a:t>
            </a:r>
          </a:p>
          <a:p>
            <a:pPr algn="ctr"/>
            <a:r>
              <a:rPr lang="es-CO" b="1">
                <a:latin typeface="Tahoma" pitchFamily="34" charset="0"/>
              </a:rPr>
              <a:t>Alimentación opcional</a:t>
            </a:r>
          </a:p>
          <a:p>
            <a:pPr algn="ctr"/>
            <a:r>
              <a:rPr lang="es-CO" b="1">
                <a:latin typeface="Tahoma" pitchFamily="34" charset="0"/>
              </a:rPr>
              <a:t>Capacidad 6 personas</a:t>
            </a:r>
          </a:p>
          <a:p>
            <a:pPr algn="ctr"/>
            <a:endParaRPr lang="es-CO" b="1">
              <a:latin typeface="Tahoma" pitchFamily="34" charset="0"/>
            </a:endParaRPr>
          </a:p>
          <a:p>
            <a:pPr algn="ctr"/>
            <a:r>
              <a:rPr lang="es-CO" b="1">
                <a:latin typeface="Tahoma" pitchFamily="34" charset="0"/>
              </a:rPr>
              <a:t>Granja demostrativa</a:t>
            </a:r>
          </a:p>
          <a:p>
            <a:pPr algn="ctr"/>
            <a:r>
              <a:rPr lang="es-CO" b="1">
                <a:latin typeface="Tahoma" pitchFamily="34" charset="0"/>
              </a:rPr>
              <a:t>Huerta orgánica</a:t>
            </a:r>
          </a:p>
          <a:p>
            <a:pPr algn="ctr"/>
            <a:r>
              <a:rPr lang="es-CO" b="1">
                <a:latin typeface="Tahoma" pitchFamily="34" charset="0"/>
              </a:rPr>
              <a:t>Manejo de pendientes y recuperación del suelo</a:t>
            </a:r>
          </a:p>
          <a:p>
            <a:pPr algn="ctr"/>
            <a:r>
              <a:rPr lang="es-CO" b="1">
                <a:latin typeface="Tahoma" pitchFamily="34" charset="0"/>
              </a:rPr>
              <a:t>Sendero por el predio, chorrera, mirador</a:t>
            </a:r>
          </a:p>
          <a:p>
            <a:pPr algn="ctr"/>
            <a:endParaRPr lang="es-CO" b="1">
              <a:latin typeface="Tahoma" pitchFamily="34" charset="0"/>
            </a:endParaRPr>
          </a:p>
          <a:p>
            <a:pPr algn="ctr"/>
            <a:endParaRPr lang="es-CO" b="1">
              <a:latin typeface="Tahoma" pitchFamily="34" charset="0"/>
            </a:endParaRPr>
          </a:p>
        </p:txBody>
      </p:sp>
      <p:sp>
        <p:nvSpPr>
          <p:cNvPr id="22535" name="Text Box 10"/>
          <p:cNvSpPr txBox="1">
            <a:spLocks noChangeArrowheads="1"/>
          </p:cNvSpPr>
          <p:nvPr/>
        </p:nvSpPr>
        <p:spPr bwMode="auto">
          <a:xfrm>
            <a:off x="5759450" y="6140450"/>
            <a:ext cx="1955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Clemencia Perafán</a:t>
            </a:r>
          </a:p>
          <a:p>
            <a:pPr algn="ctr"/>
            <a:r>
              <a:rPr lang="es-CO" b="1">
                <a:latin typeface="Calibri" pitchFamily="34" charset="0"/>
              </a:rPr>
              <a:t>Tel: 312 289 1652</a:t>
            </a:r>
          </a:p>
          <a:p>
            <a:pPr algn="ctr"/>
            <a:endParaRPr lang="es-CO" b="1">
              <a:latin typeface="Calibri" pitchFamily="34" charset="0"/>
            </a:endParaRPr>
          </a:p>
        </p:txBody>
      </p:sp>
      <p:sp>
        <p:nvSpPr>
          <p:cNvPr id="22536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22537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22538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22539" name="Picture 38" descr="P10153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0"/>
            <a:ext cx="33528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40" descr="P703506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3505200"/>
            <a:ext cx="14763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Picture 42" descr="P703506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05400"/>
            <a:ext cx="33528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43" descr="P703507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1906588"/>
            <a:ext cx="1600200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3" name="Picture 44" descr="P703507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1909763"/>
            <a:ext cx="1676400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4500563" y="4776788"/>
            <a:ext cx="4643437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O" dirty="0"/>
          </a:p>
        </p:txBody>
      </p:sp>
      <p:pic>
        <p:nvPicPr>
          <p:cNvPr id="23555" name="Picture 35" descr="P1015418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 bwMode="auto">
          <a:xfrm>
            <a:off x="2362200" y="2514600"/>
            <a:ext cx="22098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2" descr="P1015400"/>
          <p:cNvPicPr>
            <a:picLocks noChangeAspect="1" noChangeArrowheads="1"/>
          </p:cNvPicPr>
          <p:nvPr/>
        </p:nvPicPr>
        <p:blipFill>
          <a:blip r:embed="rId3" cstate="print">
            <a:lum bright="34000" contrast="-70000"/>
          </a:blip>
          <a:srcRect/>
          <a:stretch>
            <a:fillRect/>
          </a:stretch>
        </p:blipFill>
        <p:spPr bwMode="auto">
          <a:xfrm>
            <a:off x="4876800" y="0"/>
            <a:ext cx="394493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5257800" y="0"/>
            <a:ext cx="3189288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Reserva Natural</a:t>
            </a:r>
          </a:p>
          <a:p>
            <a:pPr algn="ctr">
              <a:defRPr/>
            </a:pPr>
            <a:r>
              <a:rPr lang="es-CO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Los Yarumos</a:t>
            </a:r>
          </a:p>
          <a:p>
            <a:pPr algn="ctr">
              <a:defRPr/>
            </a:pPr>
            <a:r>
              <a:rPr lang="es-CO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Templo de Vida</a:t>
            </a:r>
          </a:p>
        </p:txBody>
      </p:sp>
      <p:sp>
        <p:nvSpPr>
          <p:cNvPr id="23558" name="Oval 6"/>
          <p:cNvSpPr>
            <a:spLocks noChangeArrowheads="1"/>
          </p:cNvSpPr>
          <p:nvPr/>
        </p:nvSpPr>
        <p:spPr bwMode="auto">
          <a:xfrm>
            <a:off x="5638800" y="4800600"/>
            <a:ext cx="2438400" cy="9906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CO" b="1">
                <a:latin typeface="Tempus Sans ITC" pitchFamily="82" charset="0"/>
              </a:rPr>
              <a:t>La Leonera - El Porvenir 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800600" y="1676400"/>
            <a:ext cx="39624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1200" b="1">
                <a:latin typeface="Tahoma" pitchFamily="34" charset="0"/>
              </a:rPr>
              <a:t>Casa campesina en bahareque ubicada en el </a:t>
            </a:r>
            <a:br>
              <a:rPr lang="es-CO" sz="1200" b="1">
                <a:latin typeface="Tahoma" pitchFamily="34" charset="0"/>
              </a:rPr>
            </a:br>
            <a:r>
              <a:rPr lang="es-CO" sz="1200" b="1">
                <a:latin typeface="Tahoma" pitchFamily="34" charset="0"/>
              </a:rPr>
              <a:t>Parque Nacional Natural Farallones de Cali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CO" sz="1200" b="1">
                <a:latin typeface="Tahoma" pitchFamily="34" charset="0"/>
              </a:rPr>
              <a:t>Alojamiento – Alimentación opcional</a:t>
            </a:r>
          </a:p>
          <a:p>
            <a:pPr algn="ctr"/>
            <a:r>
              <a:rPr lang="es-CO" sz="1200" b="1">
                <a:latin typeface="Tahoma" pitchFamily="34" charset="0"/>
              </a:rPr>
              <a:t>Zona para acampar</a:t>
            </a:r>
          </a:p>
          <a:p>
            <a:pPr algn="ctr"/>
            <a:r>
              <a:rPr lang="es-CO" sz="1200" b="1">
                <a:latin typeface="Tahoma" pitchFamily="34" charset="0"/>
              </a:rPr>
              <a:t>Alquiler de 3 caballos</a:t>
            </a:r>
          </a:p>
          <a:p>
            <a:pPr algn="ctr"/>
            <a:r>
              <a:rPr lang="es-CO" sz="1200" b="1">
                <a:latin typeface="Tahoma" pitchFamily="34" charset="0"/>
              </a:rPr>
              <a:t>Venta de Artesanías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CO" sz="1200" b="1">
                <a:latin typeface="Tahoma" pitchFamily="34" charset="0"/>
              </a:rPr>
              <a:t>Lugar para descanso y observación de avifauna</a:t>
            </a:r>
          </a:p>
          <a:p>
            <a:pPr algn="ctr"/>
            <a:r>
              <a:rPr lang="es-CO" sz="1200" b="1">
                <a:latin typeface="Tahoma" pitchFamily="34" charset="0"/>
              </a:rPr>
              <a:t>Sendero por el predio</a:t>
            </a:r>
          </a:p>
          <a:p>
            <a:pPr algn="ctr"/>
            <a:r>
              <a:rPr lang="es-CO" sz="1200" b="1">
                <a:latin typeface="Tahoma" pitchFamily="34" charset="0"/>
              </a:rPr>
              <a:t>Bosque en regeneración por 30 años </a:t>
            </a:r>
          </a:p>
          <a:p>
            <a:pPr algn="ctr"/>
            <a:endParaRPr lang="es-CO" sz="1200" b="1">
              <a:latin typeface="Tahoma" pitchFamily="34" charset="0"/>
            </a:endParaRPr>
          </a:p>
          <a:p>
            <a:pPr algn="ctr"/>
            <a:r>
              <a:rPr lang="es-CO" sz="1200" b="1">
                <a:latin typeface="Tahoma" pitchFamily="34" charset="0"/>
              </a:rPr>
              <a:t>Capacidad: </a:t>
            </a:r>
          </a:p>
          <a:p>
            <a:pPr algn="ctr"/>
            <a:r>
              <a:rPr lang="es-CO" sz="1200" b="1">
                <a:latin typeface="Tahoma" pitchFamily="34" charset="0"/>
              </a:rPr>
              <a:t>8 personas en 1 habitación y buhardilla </a:t>
            </a:r>
          </a:p>
          <a:p>
            <a:pPr algn="ctr"/>
            <a:r>
              <a:rPr lang="es-CO" sz="1200" b="1">
                <a:latin typeface="Tahoma" pitchFamily="34" charset="0"/>
              </a:rPr>
              <a:t>10 personas en carpa</a:t>
            </a:r>
          </a:p>
          <a:p>
            <a:pPr algn="ctr"/>
            <a:endParaRPr lang="es-CO" sz="1200" b="1">
              <a:latin typeface="Tahoma" pitchFamily="34" charset="0"/>
            </a:endParaRPr>
          </a:p>
        </p:txBody>
      </p:sp>
      <p:sp>
        <p:nvSpPr>
          <p:cNvPr id="23560" name="Text Box 10"/>
          <p:cNvSpPr txBox="1">
            <a:spLocks noChangeArrowheads="1"/>
          </p:cNvSpPr>
          <p:nvPr/>
        </p:nvSpPr>
        <p:spPr bwMode="auto">
          <a:xfrm>
            <a:off x="5421313" y="6072188"/>
            <a:ext cx="2936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O" b="1">
                <a:latin typeface="Calibri" pitchFamily="34" charset="0"/>
              </a:rPr>
              <a:t>Julio Mesa </a:t>
            </a:r>
          </a:p>
          <a:p>
            <a:pPr algn="ctr"/>
            <a:r>
              <a:rPr lang="es-CO" b="1">
                <a:latin typeface="Calibri" pitchFamily="34" charset="0"/>
              </a:rPr>
              <a:t>Tel: 314 745 4017 – 556 4489</a:t>
            </a:r>
          </a:p>
        </p:txBody>
      </p:sp>
      <p:sp>
        <p:nvSpPr>
          <p:cNvPr id="23561" name="Text Box 16"/>
          <p:cNvSpPr txBox="1">
            <a:spLocks noChangeArrowheads="1"/>
          </p:cNvSpPr>
          <p:nvPr/>
        </p:nvSpPr>
        <p:spPr bwMode="auto">
          <a:xfrm>
            <a:off x="0" y="1981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23562" name="Rectangle 17"/>
          <p:cNvSpPr>
            <a:spLocks noChangeArrowheads="1"/>
          </p:cNvSpPr>
          <p:nvPr/>
        </p:nvSpPr>
        <p:spPr bwMode="auto">
          <a:xfrm>
            <a:off x="8991600" y="0"/>
            <a:ext cx="152400" cy="6858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O">
              <a:latin typeface="Calibri" pitchFamily="34" charset="0"/>
            </a:endParaRPr>
          </a:p>
        </p:txBody>
      </p:sp>
      <p:sp>
        <p:nvSpPr>
          <p:cNvPr id="23563" name="Rectangle 19"/>
          <p:cNvSpPr>
            <a:spLocks noChangeArrowheads="1"/>
          </p:cNvSpPr>
          <p:nvPr/>
        </p:nvSpPr>
        <p:spPr bwMode="auto">
          <a:xfrm flipV="1">
            <a:off x="381000" y="6781800"/>
            <a:ext cx="4114800" cy="76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s-CO">
              <a:solidFill>
                <a:srgbClr val="808000"/>
              </a:solidFill>
              <a:latin typeface="Calibri" pitchFamily="34" charset="0"/>
            </a:endParaRPr>
          </a:p>
        </p:txBody>
      </p:sp>
      <p:pic>
        <p:nvPicPr>
          <p:cNvPr id="23564" name="Picture 33" descr="P10154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00200"/>
            <a:ext cx="23622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5" name="Picture 34" descr="P101541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0"/>
            <a:ext cx="28956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6" name="Picture 36" descr="P101539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4983163"/>
            <a:ext cx="3200400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7" name="Picture 37" descr="P10154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" y="3505200"/>
            <a:ext cx="1981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832</Words>
  <Application>Microsoft Office PowerPoint</Application>
  <PresentationFormat>Presentación en pantalla (4:3)</PresentationFormat>
  <Paragraphs>253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Tempus Sans ITC</vt:lpstr>
      <vt:lpstr>Kristen ITC</vt:lpstr>
      <vt:lpstr>Tahoma</vt:lpstr>
      <vt:lpstr>Tema de Office</vt:lpstr>
      <vt:lpstr>Diapositiva 1</vt:lpstr>
      <vt:lpstr>Los andes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Corregimiento</dc:title>
  <dc:creator>DELL</dc:creator>
  <cp:lastModifiedBy>Comunicaciones</cp:lastModifiedBy>
  <cp:revision>54</cp:revision>
  <dcterms:created xsi:type="dcterms:W3CDTF">2010-03-18T21:56:00Z</dcterms:created>
  <dcterms:modified xsi:type="dcterms:W3CDTF">2010-03-26T20:37:20Z</dcterms:modified>
</cp:coreProperties>
</file>