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4" r:id="rId2"/>
    <p:sldId id="262" r:id="rId3"/>
    <p:sldId id="265" r:id="rId4"/>
    <p:sldId id="267" r:id="rId5"/>
    <p:sldId id="268" r:id="rId6"/>
    <p:sldId id="269" r:id="rId7"/>
  </p:sldIdLst>
  <p:sldSz cx="6858000" cy="9144000" type="screen4x3"/>
  <p:notesSz cx="6858000" cy="91074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07" autoAdjust="0"/>
    <p:restoredTop sz="94558" autoAdjust="0"/>
  </p:normalViewPr>
  <p:slideViewPr>
    <p:cSldViewPr>
      <p:cViewPr>
        <p:scale>
          <a:sx n="66" d="100"/>
          <a:sy n="66" d="100"/>
        </p:scale>
        <p:origin x="-1950" y="-44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523" tIns="44262" rIns="88523" bIns="44262" numCol="1" anchor="t" anchorCtr="0" compatLnSpc="1">
            <a:prstTxWarp prst="textNoShape">
              <a:avLst/>
            </a:prstTxWarp>
          </a:bodyPr>
          <a:lstStyle>
            <a:lvl1pPr defTabSz="885825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8900" y="0"/>
            <a:ext cx="2943225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523" tIns="44262" rIns="88523" bIns="44262" numCol="1" anchor="t" anchorCtr="0" compatLnSpc="1">
            <a:prstTxWarp prst="textNoShape">
              <a:avLst/>
            </a:prstTxWarp>
          </a:bodyPr>
          <a:lstStyle>
            <a:lvl1pPr algn="r" defTabSz="885825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48700"/>
            <a:ext cx="2943225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523" tIns="44262" rIns="88523" bIns="44262" numCol="1" anchor="b" anchorCtr="0" compatLnSpc="1">
            <a:prstTxWarp prst="textNoShape">
              <a:avLst/>
            </a:prstTxWarp>
          </a:bodyPr>
          <a:lstStyle>
            <a:lvl1pPr defTabSz="885825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8900" y="8648700"/>
            <a:ext cx="2943225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523" tIns="44262" rIns="88523" bIns="44262" numCol="1" anchor="b" anchorCtr="0" compatLnSpc="1">
            <a:prstTxWarp prst="textNoShape">
              <a:avLst/>
            </a:prstTxWarp>
          </a:bodyPr>
          <a:lstStyle>
            <a:lvl1pPr algn="r" defTabSz="885825">
              <a:defRPr sz="1200"/>
            </a:lvl1pPr>
          </a:lstStyle>
          <a:p>
            <a:pPr>
              <a:defRPr/>
            </a:pPr>
            <a:fld id="{9D52AC0A-E257-4A9C-BEB6-BBB29AE979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14350" y="2840037"/>
            <a:ext cx="5829300" cy="1960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B3B74-A0DB-442F-9363-8BE62F3B37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75534-AF42-454D-B2F4-00537F89C1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1338" y="5875339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88AFE-FEB5-4D7C-967C-FA0911A93D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05200" y="2641600"/>
            <a:ext cx="283845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D9283-110A-44A5-9E52-3EFDFE122E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484564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484564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C65A6-E586-4D0E-910A-4D6D4CD4DA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26DC1-FE43-41BB-AEC0-38472E82F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36972-D8E5-4516-9706-CED4ABFDF3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42900" y="363539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81289" y="363538"/>
            <a:ext cx="3833812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F163D-8BF5-46BB-9BBB-5829B74A9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O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3035C-2956-4432-B2E0-916CA2A33E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E5964-29F8-4827-8A05-5AD0FE5745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886326" y="812800"/>
            <a:ext cx="1457325" cy="7315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14351" y="812800"/>
            <a:ext cx="4219575" cy="7315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8837A-4573-4237-8AFB-9858B23DC6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14350" y="812800"/>
            <a:ext cx="5829300" cy="1524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0" y="2641600"/>
            <a:ext cx="283845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3505200" y="2641600"/>
            <a:ext cx="2838450" cy="2667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3505200" y="5461000"/>
            <a:ext cx="2838450" cy="2667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3C94A-AE1A-47C2-96FF-40FD15F622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514350" y="812800"/>
            <a:ext cx="5829300" cy="1524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14350" y="2641600"/>
            <a:ext cx="2838450" cy="2667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3505200" y="2641600"/>
            <a:ext cx="2838450" cy="2667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14350" y="5461000"/>
            <a:ext cx="2838450" cy="2667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505200" y="5461000"/>
            <a:ext cx="2838450" cy="2667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2BE05-6D87-4B76-9E8F-F6FA0B805C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12800"/>
            <a:ext cx="58293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641600"/>
            <a:ext cx="58293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8331200"/>
            <a:ext cx="1428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31200"/>
            <a:ext cx="21717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31200"/>
            <a:ext cx="14287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5E38D09-702E-4B4C-B56E-16207990C5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7.jpeg"/><Relationship Id="rId7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1.jpeg"/><Relationship Id="rId4" Type="http://schemas.openxmlformats.org/officeDocument/2006/relationships/image" Target="../media/image16.jpeg"/><Relationship Id="rId9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7.jpeg"/><Relationship Id="rId7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8.jpeg"/><Relationship Id="rId9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4624" y="3260154"/>
            <a:ext cx="3598888" cy="3026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4" descr="Barranquero3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539750"/>
            <a:ext cx="3716338" cy="1042988"/>
          </a:xfrm>
        </p:spPr>
        <p:txBody>
          <a:bodyPr/>
          <a:lstStyle/>
          <a:p>
            <a:pPr eaLnBrk="1" hangingPunct="1"/>
            <a: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  <a:t>Ecoparque</a:t>
            </a:r>
            <a:b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</a:br>
            <a: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  <a:t>Río Pance</a:t>
            </a:r>
            <a:b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</a:br>
            <a:endParaRPr lang="es-ES" sz="4000" smtClean="0">
              <a:solidFill>
                <a:schemeClr val="accent2"/>
              </a:solidFill>
              <a:latin typeface="Papyrus" pitchFamily="66" charset="0"/>
            </a:endParaRPr>
          </a:p>
        </p:txBody>
      </p:sp>
      <p:pic>
        <p:nvPicPr>
          <p:cNvPr id="4100" name="Picture 19" descr="DSC00975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60800" y="4562475"/>
            <a:ext cx="2997200" cy="2282825"/>
          </a:xfr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04800" y="1447800"/>
            <a:ext cx="173355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Alojamiento.......     120 pax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Restaurantes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Piscina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Salones de Conferencia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Zona de Campig.. ... 70 pax</a:t>
            </a:r>
          </a:p>
          <a:p>
            <a:pPr>
              <a:spcBef>
                <a:spcPct val="50000"/>
              </a:spcBef>
            </a:pPr>
            <a:endParaRPr lang="es-ES_tradnl" sz="1000">
              <a:latin typeface="Arial" charset="0"/>
              <a:cs typeface="Arial" charset="0"/>
            </a:endParaRPr>
          </a:p>
        </p:txBody>
      </p:sp>
      <p:pic>
        <p:nvPicPr>
          <p:cNvPr id="4102" name="Picture 23" descr="DSC005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60800" y="6877050"/>
            <a:ext cx="299720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25" descr="DSC018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0800" y="2195513"/>
            <a:ext cx="2997200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31" descr="DSC01021"/>
          <p:cNvPicPr>
            <a:picLocks noChangeAspect="1" noChangeArrowheads="1"/>
          </p:cNvPicPr>
          <p:nvPr>
            <p:ph sz="quarter" idx="2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3860800" y="0"/>
            <a:ext cx="2997200" cy="2195513"/>
          </a:xfrm>
          <a:noFill/>
        </p:spPr>
      </p:pic>
      <p:pic>
        <p:nvPicPr>
          <p:cNvPr id="4105" name="Picture 34" descr="Cuenca pan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971800"/>
            <a:ext cx="382905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6" name="Text Box 35"/>
          <p:cNvSpPr txBox="1">
            <a:spLocks noChangeArrowheads="1"/>
          </p:cNvSpPr>
          <p:nvPr/>
        </p:nvSpPr>
        <p:spPr bwMode="auto">
          <a:xfrm>
            <a:off x="2286000" y="1447800"/>
            <a:ext cx="127635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Lago de pesca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Senderos Guiados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Pista de trote 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3 Km. de Río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Granja Integra 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24 Hectáreas de Bosque</a:t>
            </a:r>
          </a:p>
        </p:txBody>
      </p:sp>
      <p:pic>
        <p:nvPicPr>
          <p:cNvPr id="4107" name="Picture 36" descr="Gráfico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0713" y="8027988"/>
            <a:ext cx="9366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8" name="Text Box 37"/>
          <p:cNvSpPr txBox="1">
            <a:spLocks noChangeArrowheads="1"/>
          </p:cNvSpPr>
          <p:nvPr/>
        </p:nvSpPr>
        <p:spPr bwMode="auto">
          <a:xfrm>
            <a:off x="333375" y="7885113"/>
            <a:ext cx="1439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800">
                <a:latin typeface="Arial" charset="0"/>
              </a:rPr>
              <a:t>Km 12</a:t>
            </a:r>
          </a:p>
          <a:p>
            <a:pPr algn="ctr">
              <a:spcBef>
                <a:spcPct val="50000"/>
              </a:spcBef>
            </a:pPr>
            <a:r>
              <a:rPr lang="es-ES" sz="800">
                <a:latin typeface="Papyrus" pitchFamily="66" charset="0"/>
              </a:rPr>
              <a:t> Vía La Vorágine</a:t>
            </a:r>
            <a:r>
              <a:rPr lang="es-ES" sz="800">
                <a:latin typeface="Arial" charset="0"/>
              </a:rPr>
              <a:t> 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156075" y="8610600"/>
            <a:ext cx="2630488" cy="461963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1200" b="1" dirty="0" err="1">
                <a:latin typeface="Arial" pitchFamily="34" charset="0"/>
                <a:cs typeface="Arial" pitchFamily="34" charset="0"/>
              </a:rPr>
              <a:t>Corporacion</a:t>
            </a:r>
            <a:r>
              <a:rPr lang="es-CO" sz="1200" b="1" dirty="0">
                <a:latin typeface="Arial" pitchFamily="34" charset="0"/>
                <a:cs typeface="Arial" pitchFamily="34" charset="0"/>
              </a:rPr>
              <a:t>  </a:t>
            </a:r>
            <a:r>
              <a:rPr lang="es-CO" sz="1200" b="1" dirty="0" err="1">
                <a:latin typeface="Arial" pitchFamily="34" charset="0"/>
                <a:cs typeface="Arial" pitchFamily="34" charset="0"/>
              </a:rPr>
              <a:t>Recreacion</a:t>
            </a:r>
            <a:r>
              <a:rPr lang="es-CO" sz="1200" b="1" dirty="0">
                <a:latin typeface="Arial" pitchFamily="34" charset="0"/>
                <a:cs typeface="Arial" pitchFamily="34" charset="0"/>
              </a:rPr>
              <a:t> Popular</a:t>
            </a:r>
          </a:p>
          <a:p>
            <a:pPr algn="ctr">
              <a:defRPr/>
            </a:pPr>
            <a:r>
              <a:rPr lang="es-CO" sz="1200" b="1" dirty="0">
                <a:latin typeface="Arial" pitchFamily="34" charset="0"/>
                <a:cs typeface="Arial" pitchFamily="34" charset="0"/>
              </a:rPr>
              <a:t>Tel: 555 9717/18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9" descr="000_2500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690245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179388"/>
            <a:ext cx="3716338" cy="1042987"/>
          </a:xfrm>
        </p:spPr>
        <p:txBody>
          <a:bodyPr/>
          <a:lstStyle/>
          <a:p>
            <a:pPr eaLnBrk="1" hangingPunct="1"/>
            <a:r>
              <a:rPr lang="es-ES_tradnl" sz="3600" b="1" smtClean="0">
                <a:solidFill>
                  <a:schemeClr val="accent2"/>
                </a:solidFill>
                <a:latin typeface="Papyrus" pitchFamily="66" charset="0"/>
              </a:rPr>
              <a:t>La Chorrera </a:t>
            </a:r>
            <a:br>
              <a:rPr lang="es-ES_tradnl" sz="3600" b="1" smtClean="0">
                <a:solidFill>
                  <a:schemeClr val="accent2"/>
                </a:solidFill>
                <a:latin typeface="Papyrus" pitchFamily="66" charset="0"/>
              </a:rPr>
            </a:br>
            <a:r>
              <a:rPr lang="es-ES_tradnl" sz="3600" b="1" smtClean="0">
                <a:solidFill>
                  <a:schemeClr val="accent2"/>
                </a:solidFill>
                <a:latin typeface="Papyrus" pitchFamily="66" charset="0"/>
              </a:rPr>
              <a:t>del Indio </a:t>
            </a:r>
            <a:endParaRPr lang="es-ES" sz="3600" smtClean="0">
              <a:solidFill>
                <a:schemeClr val="accent2"/>
              </a:solidFill>
              <a:latin typeface="Papyrus" pitchFamily="66" charset="0"/>
            </a:endParaRPr>
          </a:p>
        </p:txBody>
      </p:sp>
      <p:pic>
        <p:nvPicPr>
          <p:cNvPr id="5124" name="Picture 34" descr="Cuenca pan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71800"/>
            <a:ext cx="382905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47" descr="Gráfico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5508625"/>
            <a:ext cx="936625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Text Box 48"/>
          <p:cNvSpPr txBox="1">
            <a:spLocks noChangeArrowheads="1"/>
          </p:cNvSpPr>
          <p:nvPr/>
        </p:nvSpPr>
        <p:spPr bwMode="auto">
          <a:xfrm>
            <a:off x="2133600" y="5508625"/>
            <a:ext cx="10810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>
                <a:latin typeface="Papyrus" pitchFamily="66" charset="0"/>
              </a:rPr>
              <a:t>3.3 Km.</a:t>
            </a:r>
          </a:p>
        </p:txBody>
      </p:sp>
      <p:pic>
        <p:nvPicPr>
          <p:cNvPr id="5127" name="Picture 51" descr="Corupance1 0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6338" y="2411413"/>
            <a:ext cx="324167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56" descr="Corupance1 00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6338" y="4716463"/>
            <a:ext cx="3260725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57" descr="P101024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6338" y="6973888"/>
            <a:ext cx="3286125" cy="217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58" descr="P101536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6338" y="0"/>
            <a:ext cx="3141662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1" name="Text Box 5"/>
          <p:cNvSpPr txBox="1">
            <a:spLocks noChangeArrowheads="1"/>
          </p:cNvSpPr>
          <p:nvPr/>
        </p:nvSpPr>
        <p:spPr bwMode="auto">
          <a:xfrm>
            <a:off x="260350" y="1143000"/>
            <a:ext cx="3268663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10 Cabañas de madera para alojamiento      Cupo 85 pax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Apto y Habitaciones con TV                          Cupo 22 pax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Zona de camping completa     	                   Cupo 40 pax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Discoteca 		                   Cupo 50 pax</a:t>
            </a:r>
            <a:br>
              <a:rPr lang="es-ES_tradnl" sz="1000">
                <a:latin typeface="Arial" charset="0"/>
                <a:cs typeface="Arial" charset="0"/>
              </a:rPr>
            </a:br>
            <a:r>
              <a:rPr lang="es-ES_tradnl" sz="1000">
                <a:latin typeface="Arial" charset="0"/>
                <a:cs typeface="Arial" charset="0"/>
              </a:rPr>
              <a:t>                </a:t>
            </a: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Restaurante, tienda</a:t>
            </a: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Piscina natural ,  caminata guiada, juegos infantiles, </a:t>
            </a:r>
            <a:br>
              <a:rPr lang="es-ES_tradnl" sz="1000">
                <a:latin typeface="Arial" charset="0"/>
                <a:cs typeface="Arial" charset="0"/>
              </a:rPr>
            </a:br>
            <a:r>
              <a:rPr lang="es-ES_tradnl" sz="1000">
                <a:latin typeface="Arial" charset="0"/>
                <a:cs typeface="Arial" charset="0"/>
              </a:rPr>
              <a:t>zona de hamacas, cancha futbol, basket, billares, </a:t>
            </a:r>
            <a:br>
              <a:rPr lang="es-ES_tradnl" sz="1000">
                <a:latin typeface="Arial" charset="0"/>
                <a:cs typeface="Arial" charset="0"/>
              </a:rPr>
            </a:br>
            <a:r>
              <a:rPr lang="es-ES_tradnl" sz="1000">
                <a:latin typeface="Arial" charset="0"/>
                <a:cs typeface="Arial" charset="0"/>
              </a:rPr>
              <a:t>ping pong, sapo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3779838" y="8682038"/>
            <a:ext cx="3149600" cy="461962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1200" b="1" dirty="0" err="1">
                <a:latin typeface="Arial" pitchFamily="34" charset="0"/>
                <a:cs typeface="Arial" pitchFamily="34" charset="0"/>
              </a:rPr>
              <a:t>Andres</a:t>
            </a:r>
            <a:r>
              <a:rPr lang="es-CO" sz="1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s-CO" sz="1200" b="1" dirty="0" err="1">
                <a:latin typeface="Arial" pitchFamily="34" charset="0"/>
                <a:cs typeface="Arial" pitchFamily="34" charset="0"/>
              </a:rPr>
              <a:t>Alvarez</a:t>
            </a:r>
            <a:endParaRPr lang="es-CO" sz="1200" b="1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CO" sz="1200" b="1" dirty="0">
                <a:latin typeface="Arial" pitchFamily="34" charset="0"/>
                <a:cs typeface="Arial" pitchFamily="34" charset="0"/>
              </a:rPr>
              <a:t>Tel: 317 430 4761 – 6534438 – 5550075/60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4" descr="P1010094"/>
          <p:cNvPicPr>
            <a:picLocks noChangeAspect="1" noChangeArrowheads="1"/>
          </p:cNvPicPr>
          <p:nvPr/>
        </p:nvPicPr>
        <p:blipFill>
          <a:blip r:embed="rId3" cstate="print">
            <a:lum bright="58000" contrast="-46000"/>
          </a:blip>
          <a:srcRect/>
          <a:stretch>
            <a:fillRect/>
          </a:stretch>
        </p:blipFill>
        <p:spPr bwMode="auto">
          <a:xfrm>
            <a:off x="4763" y="0"/>
            <a:ext cx="6853237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0" y="-180975"/>
            <a:ext cx="38893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4000" b="1">
                <a:solidFill>
                  <a:schemeClr val="accent2"/>
                </a:solidFill>
                <a:latin typeface="Papyrus" pitchFamily="66" charset="0"/>
              </a:rPr>
              <a:t>Finca Bellavista</a:t>
            </a:r>
            <a:endParaRPr lang="es-ES" sz="4000">
              <a:solidFill>
                <a:schemeClr val="accent2"/>
              </a:solidFill>
              <a:latin typeface="Papyrus" pitchFamily="66" charset="0"/>
            </a:endParaRPr>
          </a:p>
        </p:txBody>
      </p:sp>
      <p:sp>
        <p:nvSpPr>
          <p:cNvPr id="1029" name="Text Box 7"/>
          <p:cNvSpPr txBox="1">
            <a:spLocks noChangeArrowheads="1"/>
          </p:cNvSpPr>
          <p:nvPr/>
        </p:nvSpPr>
        <p:spPr bwMode="auto">
          <a:xfrm>
            <a:off x="476250" y="900113"/>
            <a:ext cx="3068638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400">
                <a:latin typeface="Arial" charset="0"/>
                <a:cs typeface="Arial" charset="0"/>
              </a:rPr>
              <a:t>Restaurante	20 pax	</a:t>
            </a:r>
          </a:p>
          <a:p>
            <a:pPr>
              <a:spcBef>
                <a:spcPct val="50000"/>
              </a:spcBef>
            </a:pPr>
            <a:r>
              <a:rPr lang="es-ES_tradnl" sz="1400">
                <a:latin typeface="Arial" charset="0"/>
                <a:cs typeface="Arial" charset="0"/>
              </a:rPr>
              <a:t>Alojamiento	13pax</a:t>
            </a:r>
          </a:p>
          <a:p>
            <a:pPr>
              <a:spcBef>
                <a:spcPct val="50000"/>
              </a:spcBef>
            </a:pPr>
            <a:r>
              <a:rPr lang="es-ES_tradnl" sz="1400">
                <a:latin typeface="Arial" charset="0"/>
                <a:cs typeface="Arial" charset="0"/>
              </a:rPr>
              <a:t>Piscina Natural 	60 pax</a:t>
            </a:r>
          </a:p>
          <a:p>
            <a:pPr>
              <a:spcBef>
                <a:spcPct val="50000"/>
              </a:spcBef>
            </a:pPr>
            <a:r>
              <a:rPr lang="es-ES_tradnl" sz="1400">
                <a:latin typeface="Arial" charset="0"/>
                <a:cs typeface="Arial" charset="0"/>
              </a:rPr>
              <a:t>Zona de Camping	8 Carpas</a:t>
            </a:r>
          </a:p>
          <a:p>
            <a:pPr>
              <a:spcBef>
                <a:spcPct val="50000"/>
              </a:spcBef>
            </a:pPr>
            <a:r>
              <a:rPr lang="es-ES_tradnl" sz="1400">
                <a:latin typeface="Arial" charset="0"/>
                <a:cs typeface="Arial" charset="0"/>
              </a:rPr>
              <a:t>Zona de Parqueo	10 Vehículos</a:t>
            </a:r>
          </a:p>
          <a:p>
            <a:pPr algn="ctr">
              <a:spcBef>
                <a:spcPct val="50000"/>
              </a:spcBef>
            </a:pPr>
            <a:r>
              <a:rPr lang="es-ES_tradnl" sz="1400">
                <a:latin typeface="Arial" charset="0"/>
                <a:cs typeface="Arial" charset="0"/>
              </a:rPr>
              <a:t>Capacidad Día 60</a:t>
            </a:r>
          </a:p>
          <a:p>
            <a:pPr>
              <a:spcBef>
                <a:spcPct val="50000"/>
              </a:spcBef>
            </a:pPr>
            <a:endParaRPr lang="es-ES" sz="1400">
              <a:latin typeface="Arial" charset="0"/>
              <a:cs typeface="Arial" charset="0"/>
            </a:endParaRPr>
          </a:p>
        </p:txBody>
      </p:sp>
      <p:sp>
        <p:nvSpPr>
          <p:cNvPr id="1030" name="Text Box 12"/>
          <p:cNvSpPr txBox="1">
            <a:spLocks noChangeArrowheads="1"/>
          </p:cNvSpPr>
          <p:nvPr/>
        </p:nvSpPr>
        <p:spPr bwMode="auto">
          <a:xfrm>
            <a:off x="3860800" y="8101013"/>
            <a:ext cx="299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CO" sz="1400" b="1">
              <a:latin typeface="Tempus Sans ITC" pitchFamily="82" charset="0"/>
            </a:endParaRPr>
          </a:p>
        </p:txBody>
      </p:sp>
      <p:pic>
        <p:nvPicPr>
          <p:cNvPr id="1031" name="Picture 13" descr="P10129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33825" y="3492500"/>
            <a:ext cx="29241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4" descr="P10129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33825" y="7596188"/>
            <a:ext cx="2924175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15" descr="P40518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33825" y="0"/>
            <a:ext cx="2924175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6" descr="Cuenca pan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771775"/>
            <a:ext cx="3938588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65" name="Object 2"/>
          <p:cNvGraphicFramePr>
            <a:graphicFrameLocks noChangeAspect="1"/>
          </p:cNvGraphicFramePr>
          <p:nvPr/>
        </p:nvGraphicFramePr>
        <p:xfrm>
          <a:off x="260350" y="4918075"/>
          <a:ext cx="720725" cy="446088"/>
        </p:xfrm>
        <a:graphic>
          <a:graphicData uri="http://schemas.openxmlformats.org/presentationml/2006/ole">
            <p:oleObj spid="_x0000_s1026" name="Fotografía de Photo Editor" r:id="rId8" imgW="19657143" imgH="12231807" progId="MSPhotoEd.3">
              <p:embed/>
            </p:oleObj>
          </a:graphicData>
        </a:graphic>
      </p:graphicFrame>
      <p:sp>
        <p:nvSpPr>
          <p:cNvPr id="1035" name="Text Box 18"/>
          <p:cNvSpPr txBox="1">
            <a:spLocks noChangeArrowheads="1"/>
          </p:cNvSpPr>
          <p:nvPr/>
        </p:nvSpPr>
        <p:spPr bwMode="auto">
          <a:xfrm>
            <a:off x="188913" y="4919663"/>
            <a:ext cx="7921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000" b="1">
                <a:latin typeface="Papyrus" pitchFamily="66" charset="0"/>
              </a:rPr>
              <a:t>Bellavista</a:t>
            </a:r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547688" y="5083175"/>
            <a:ext cx="64928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000" b="1">
                <a:latin typeface="Papyrus" pitchFamily="66" charset="0"/>
              </a:rPr>
              <a:t>5.3 K.m</a:t>
            </a:r>
          </a:p>
        </p:txBody>
      </p:sp>
      <p:pic>
        <p:nvPicPr>
          <p:cNvPr id="1037" name="Picture 20" descr="P101292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33825" y="1835150"/>
            <a:ext cx="292417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21" descr="P405180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33825" y="5292725"/>
            <a:ext cx="292417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2286000" y="8682038"/>
            <a:ext cx="1470025" cy="461962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1200" b="1" dirty="0" err="1">
                <a:latin typeface="Arial" pitchFamily="34" charset="0"/>
                <a:cs typeface="Arial" pitchFamily="34" charset="0"/>
              </a:rPr>
              <a:t>Emiro</a:t>
            </a:r>
            <a:r>
              <a:rPr lang="es-CO" sz="1200" b="1" dirty="0">
                <a:latin typeface="Arial" pitchFamily="34" charset="0"/>
                <a:cs typeface="Arial" pitchFamily="34" charset="0"/>
              </a:rPr>
              <a:t> Barona</a:t>
            </a:r>
          </a:p>
          <a:p>
            <a:pPr algn="ctr">
              <a:defRPr/>
            </a:pPr>
            <a:r>
              <a:rPr lang="es-CO" sz="1200" b="1" dirty="0">
                <a:latin typeface="Arial" pitchFamily="34" charset="0"/>
                <a:cs typeface="Arial" pitchFamily="34" charset="0"/>
              </a:rPr>
              <a:t>Tel: 315  284 6248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9" descr="la aurora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6859588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539750"/>
            <a:ext cx="3716338" cy="1042988"/>
          </a:xfrm>
        </p:spPr>
        <p:txBody>
          <a:bodyPr/>
          <a:lstStyle/>
          <a:p>
            <a:pPr eaLnBrk="1" hangingPunct="1"/>
            <a: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  <a:t>Finca </a:t>
            </a:r>
            <a:b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</a:br>
            <a: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  <a:t>La Aurora  </a:t>
            </a:r>
            <a:b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</a:br>
            <a:endParaRPr lang="es-ES" sz="4000" smtClean="0">
              <a:solidFill>
                <a:schemeClr val="accent2"/>
              </a:solidFill>
              <a:latin typeface="Papyrus" pitchFamily="66" charset="0"/>
            </a:endParaRP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304800" y="1447800"/>
            <a:ext cx="326866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Alojamiento y alimentación  </a:t>
            </a: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Atención a grupos empresariales </a:t>
            </a:r>
          </a:p>
          <a:p>
            <a:pPr>
              <a:spcBef>
                <a:spcPct val="50000"/>
              </a:spcBef>
            </a:pPr>
            <a:endParaRPr lang="es-ES_tradnl" sz="1000">
              <a:latin typeface="Arial" charset="0"/>
              <a:cs typeface="Arial" charset="0"/>
            </a:endParaRPr>
          </a:p>
          <a:p>
            <a:pPr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Piscina Natural , Chorrera, Lago ornamental, sendero</a:t>
            </a:r>
          </a:p>
          <a:p>
            <a:pPr>
              <a:spcBef>
                <a:spcPct val="50000"/>
              </a:spcBef>
            </a:pPr>
            <a:endParaRPr lang="es-ES_tradnl" sz="1000">
              <a:latin typeface="Arial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000">
                <a:latin typeface="Arial" charset="0"/>
                <a:cs typeface="Arial" charset="0"/>
              </a:rPr>
              <a:t>Capacidad: 60 pax </a:t>
            </a:r>
          </a:p>
          <a:p>
            <a:pPr>
              <a:spcBef>
                <a:spcPct val="50000"/>
              </a:spcBef>
            </a:pPr>
            <a:endParaRPr lang="es-ES_tradnl" sz="1000">
              <a:latin typeface="Arial" charset="0"/>
              <a:cs typeface="Arial" charset="0"/>
            </a:endParaRPr>
          </a:p>
        </p:txBody>
      </p:sp>
      <p:pic>
        <p:nvPicPr>
          <p:cNvPr id="6149" name="Picture 34" descr="Cuenca pan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71800"/>
            <a:ext cx="382905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47" descr="Gráfico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580063"/>
            <a:ext cx="9366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48"/>
          <p:cNvSpPr txBox="1">
            <a:spLocks noChangeArrowheads="1"/>
          </p:cNvSpPr>
          <p:nvPr/>
        </p:nvSpPr>
        <p:spPr bwMode="auto">
          <a:xfrm>
            <a:off x="0" y="5580063"/>
            <a:ext cx="10810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>
                <a:latin typeface="Papyrus" pitchFamily="66" charset="0"/>
              </a:rPr>
              <a:t>La Aurora </a:t>
            </a:r>
          </a:p>
        </p:txBody>
      </p:sp>
      <p:sp>
        <p:nvSpPr>
          <p:cNvPr id="6152" name="Text Box 58"/>
          <p:cNvSpPr txBox="1">
            <a:spLocks noChangeArrowheads="1"/>
          </p:cNvSpPr>
          <p:nvPr/>
        </p:nvSpPr>
        <p:spPr bwMode="auto">
          <a:xfrm>
            <a:off x="404813" y="5795963"/>
            <a:ext cx="10810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>
                <a:latin typeface="Papyrus" pitchFamily="66" charset="0"/>
              </a:rPr>
              <a:t>4.9 K.m </a:t>
            </a:r>
          </a:p>
        </p:txBody>
      </p:sp>
      <p:pic>
        <p:nvPicPr>
          <p:cNvPr id="6153" name="Picture 60" descr="P101149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6338" y="0"/>
            <a:ext cx="3141662" cy="225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62" descr="P101149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16338" y="4427538"/>
            <a:ext cx="3141662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63" descr="asesoria1 03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7925" y="6608763"/>
            <a:ext cx="3140075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64" descr="comedor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6338" y="2268538"/>
            <a:ext cx="3141662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1846263" y="8682038"/>
            <a:ext cx="2011362" cy="461962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1200" b="1" dirty="0" err="1">
                <a:latin typeface="Arial" pitchFamily="34" charset="0"/>
                <a:cs typeface="Arial" pitchFamily="34" charset="0"/>
              </a:rPr>
              <a:t>Maria</a:t>
            </a:r>
            <a:r>
              <a:rPr lang="es-CO" sz="1200" b="1" dirty="0">
                <a:latin typeface="Arial" pitchFamily="34" charset="0"/>
                <a:cs typeface="Arial" pitchFamily="34" charset="0"/>
              </a:rPr>
              <a:t> de Carmen </a:t>
            </a:r>
            <a:r>
              <a:rPr lang="es-CO" sz="1200" b="1" dirty="0" err="1">
                <a:latin typeface="Arial" pitchFamily="34" charset="0"/>
                <a:cs typeface="Arial" pitchFamily="34" charset="0"/>
              </a:rPr>
              <a:t>Munera</a:t>
            </a:r>
            <a:endParaRPr lang="es-CO" sz="1200" b="1" dirty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CO" sz="1200" b="1" dirty="0">
                <a:latin typeface="Arial" pitchFamily="34" charset="0"/>
                <a:cs typeface="Arial" pitchFamily="34" charset="0"/>
              </a:rPr>
              <a:t>Tel: 558 7031 – 516 2397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2" descr="Luna 061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-32385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title" sz="quarter"/>
          </p:nvPr>
        </p:nvSpPr>
        <p:spPr>
          <a:xfrm>
            <a:off x="0" y="-180975"/>
            <a:ext cx="3500438" cy="1524000"/>
          </a:xfrm>
        </p:spPr>
        <p:txBody>
          <a:bodyPr/>
          <a:lstStyle/>
          <a:p>
            <a:pPr eaLnBrk="1" hangingPunct="1"/>
            <a: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  <a:t>Finca</a:t>
            </a:r>
            <a:b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</a:br>
            <a:r>
              <a:rPr lang="es-ES_tradnl" sz="4000" b="1" smtClean="0">
                <a:solidFill>
                  <a:schemeClr val="accent2"/>
                </a:solidFill>
                <a:latin typeface="Papyrus" pitchFamily="66" charset="0"/>
              </a:rPr>
              <a:t>La Castellana</a:t>
            </a:r>
            <a:endParaRPr lang="es-ES" sz="4000" smtClean="0">
              <a:solidFill>
                <a:schemeClr val="accent2"/>
              </a:solidFill>
              <a:latin typeface="Papyrus" pitchFamily="66" charset="0"/>
            </a:endParaRPr>
          </a:p>
        </p:txBody>
      </p:sp>
      <p:sp>
        <p:nvSpPr>
          <p:cNvPr id="7172" name="Text Box 7"/>
          <p:cNvSpPr txBox="1">
            <a:spLocks noChangeArrowheads="1"/>
          </p:cNvSpPr>
          <p:nvPr/>
        </p:nvSpPr>
        <p:spPr bwMode="auto">
          <a:xfrm>
            <a:off x="188913" y="1258888"/>
            <a:ext cx="3068637" cy="183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>
                <a:latin typeface="Arial" charset="0"/>
                <a:cs typeface="Arial" charset="0"/>
              </a:rPr>
              <a:t>Finca Recreacional</a:t>
            </a:r>
            <a:br>
              <a:rPr lang="es-ES_tradnl" sz="1200">
                <a:latin typeface="Arial" charset="0"/>
                <a:cs typeface="Arial" charset="0"/>
              </a:rPr>
            </a:br>
            <a:r>
              <a:rPr lang="es-ES_tradnl" sz="1200">
                <a:latin typeface="Arial" charset="0"/>
                <a:cs typeface="Arial" charset="0"/>
              </a:rPr>
              <a:t>para grupos empresariales y familiares</a:t>
            </a:r>
          </a:p>
          <a:p>
            <a:pPr algn="ctr">
              <a:spcBef>
                <a:spcPct val="50000"/>
              </a:spcBef>
            </a:pPr>
            <a:r>
              <a:rPr lang="es-ES_tradnl" sz="1200">
                <a:latin typeface="Arial" charset="0"/>
                <a:cs typeface="Arial" charset="0"/>
              </a:rPr>
              <a:t>Alojamiento en habitaciones para 10 pax </a:t>
            </a:r>
            <a:br>
              <a:rPr lang="es-ES_tradnl" sz="1200">
                <a:latin typeface="Arial" charset="0"/>
                <a:cs typeface="Arial" charset="0"/>
              </a:rPr>
            </a:br>
            <a:r>
              <a:rPr lang="es-ES_tradnl" sz="1200">
                <a:latin typeface="Arial" charset="0"/>
                <a:cs typeface="Arial" charset="0"/>
              </a:rPr>
              <a:t>2 baños </a:t>
            </a:r>
          </a:p>
          <a:p>
            <a:pPr>
              <a:spcBef>
                <a:spcPct val="50000"/>
              </a:spcBef>
            </a:pPr>
            <a:r>
              <a:rPr lang="es-ES_tradnl" sz="1200">
                <a:latin typeface="Arial" charset="0"/>
                <a:cs typeface="Arial" charset="0"/>
              </a:rPr>
              <a:t>Estadero , Piscina, futbolito,  sauna</a:t>
            </a:r>
          </a:p>
          <a:p>
            <a:pPr>
              <a:spcBef>
                <a:spcPct val="50000"/>
              </a:spcBef>
            </a:pPr>
            <a:endParaRPr lang="es-ES_tradnl" sz="800">
              <a:latin typeface="Arial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es-ES_tradnl" sz="1200">
                <a:latin typeface="Arial" charset="0"/>
                <a:cs typeface="Arial" charset="0"/>
              </a:rPr>
              <a:t>Capacidad  alojamiento: 40 personas Capacidad en el dia: 100 personas</a:t>
            </a:r>
            <a:endParaRPr lang="es-ES" sz="1200">
              <a:latin typeface="Arial" charset="0"/>
              <a:cs typeface="Arial" charset="0"/>
            </a:endParaRPr>
          </a:p>
        </p:txBody>
      </p:sp>
      <p:pic>
        <p:nvPicPr>
          <p:cNvPr id="7173" name="Picture 36" descr="Cuenca pan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48038"/>
            <a:ext cx="3530600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42" descr="Gráfico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76475" y="4427538"/>
            <a:ext cx="936625" cy="58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 Box 44"/>
          <p:cNvSpPr txBox="1">
            <a:spLocks noChangeArrowheads="1"/>
          </p:cNvSpPr>
          <p:nvPr/>
        </p:nvSpPr>
        <p:spPr bwMode="auto">
          <a:xfrm>
            <a:off x="1700213" y="6156325"/>
            <a:ext cx="7921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b="1">
                <a:latin typeface="Papyrus" pitchFamily="66" charset="0"/>
              </a:rPr>
              <a:t>4.4 km</a:t>
            </a:r>
          </a:p>
          <a:p>
            <a:pPr>
              <a:spcBef>
                <a:spcPct val="50000"/>
              </a:spcBef>
            </a:pPr>
            <a:endParaRPr lang="es-ES" sz="1200" b="1">
              <a:latin typeface="Papyrus" pitchFamily="66" charset="0"/>
            </a:endParaRPr>
          </a:p>
        </p:txBody>
      </p:sp>
      <p:sp>
        <p:nvSpPr>
          <p:cNvPr id="7176" name="Text Box 50"/>
          <p:cNvSpPr txBox="1">
            <a:spLocks noChangeArrowheads="1"/>
          </p:cNvSpPr>
          <p:nvPr/>
        </p:nvSpPr>
        <p:spPr bwMode="auto">
          <a:xfrm>
            <a:off x="2276475" y="4427538"/>
            <a:ext cx="10382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600" b="1">
                <a:latin typeface="Papyrus" pitchFamily="66" charset="0"/>
              </a:rPr>
              <a:t>LA CASTELLANA</a:t>
            </a:r>
          </a:p>
        </p:txBody>
      </p:sp>
      <p:pic>
        <p:nvPicPr>
          <p:cNvPr id="7177" name="Picture 51" descr="P906549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-323850"/>
            <a:ext cx="3429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52" descr="P906549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1476375"/>
            <a:ext cx="34290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53" descr="P906549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73450" y="7164388"/>
            <a:ext cx="3384550" cy="197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54" descr="P906550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29000" y="3276600"/>
            <a:ext cx="3429000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55" descr="P906551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29000" y="5219700"/>
            <a:ext cx="342900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1714500" y="8682038"/>
            <a:ext cx="1793875" cy="461962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CO" sz="1200" b="1" dirty="0">
                <a:latin typeface="Arial" pitchFamily="34" charset="0"/>
                <a:cs typeface="Arial" pitchFamily="34" charset="0"/>
              </a:rPr>
              <a:t>Luis Guillermo Castro</a:t>
            </a:r>
          </a:p>
          <a:p>
            <a:pPr algn="ctr">
              <a:defRPr/>
            </a:pPr>
            <a:r>
              <a:rPr lang="es-CO" sz="1200" b="1" dirty="0">
                <a:latin typeface="Arial" pitchFamily="34" charset="0"/>
                <a:cs typeface="Arial" pitchFamily="34" charset="0"/>
              </a:rPr>
              <a:t>Tel: 311 327 2132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</TotalTime>
  <Words>150</Words>
  <Application>Microsoft Office PowerPoint</Application>
  <PresentationFormat>Presentación en pantalla (4:3)</PresentationFormat>
  <Paragraphs>58</Paragraphs>
  <Slides>6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Times New Roman</vt:lpstr>
      <vt:lpstr>Arial</vt:lpstr>
      <vt:lpstr>Calibri</vt:lpstr>
      <vt:lpstr>Papyrus</vt:lpstr>
      <vt:lpstr>Tempus Sans ITC</vt:lpstr>
      <vt:lpstr>Diseño predeterminado</vt:lpstr>
      <vt:lpstr>Fotografía de Microsoft Photo Editor 3.0</vt:lpstr>
      <vt:lpstr>Diapositiva 1</vt:lpstr>
      <vt:lpstr>Ecoparque Río Pance </vt:lpstr>
      <vt:lpstr>La Chorrera  del Indio </vt:lpstr>
      <vt:lpstr>Diapositiva 4</vt:lpstr>
      <vt:lpstr>Finca  La Aurora   </vt:lpstr>
      <vt:lpstr>Finca La Castellana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Comunicaciones</dc:creator>
  <cp:lastModifiedBy>Comunicaciones</cp:lastModifiedBy>
  <cp:revision>27</cp:revision>
  <dcterms:created xsi:type="dcterms:W3CDTF">1601-01-01T00:00:00Z</dcterms:created>
  <dcterms:modified xsi:type="dcterms:W3CDTF">2010-03-26T20:48:31Z</dcterms:modified>
</cp:coreProperties>
</file>